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2"/>
  </p:notesMasterIdLst>
  <p:handoutMasterIdLst>
    <p:handoutMasterId r:id="rId33"/>
  </p:handoutMasterIdLst>
  <p:sldIdLst>
    <p:sldId id="334" r:id="rId5"/>
    <p:sldId id="330" r:id="rId6"/>
    <p:sldId id="335" r:id="rId7"/>
    <p:sldId id="336" r:id="rId8"/>
    <p:sldId id="337" r:id="rId9"/>
    <p:sldId id="338" r:id="rId10"/>
    <p:sldId id="339" r:id="rId11"/>
    <p:sldId id="340" r:id="rId12"/>
    <p:sldId id="299" r:id="rId13"/>
    <p:sldId id="341" r:id="rId14"/>
    <p:sldId id="342" r:id="rId15"/>
    <p:sldId id="343" r:id="rId16"/>
    <p:sldId id="344" r:id="rId17"/>
    <p:sldId id="351" r:id="rId18"/>
    <p:sldId id="345" r:id="rId19"/>
    <p:sldId id="352" r:id="rId20"/>
    <p:sldId id="357" r:id="rId21"/>
    <p:sldId id="353" r:id="rId22"/>
    <p:sldId id="354" r:id="rId23"/>
    <p:sldId id="355" r:id="rId24"/>
    <p:sldId id="356" r:id="rId25"/>
    <p:sldId id="346" r:id="rId26"/>
    <p:sldId id="347" r:id="rId27"/>
    <p:sldId id="348" r:id="rId28"/>
    <p:sldId id="349" r:id="rId29"/>
    <p:sldId id="350" r:id="rId30"/>
    <p:sldId id="358" r:id="rId3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AFA930-581B-4748-AAC0-B1CA4470F9D3}" v="92" dt="2025-10-01T12:52:20.64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02" d="100"/>
          <a:sy n="102" d="100"/>
        </p:scale>
        <p:origin x="339"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BF49-A0BA-FC8A-2282-17B6318F0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8FC99-492D-5094-3B5D-81D738274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C8EFF-0E98-4F53-DCBC-04C464B16D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EBAE44-960A-1B5B-F5C6-A1DF9A18A857}"/>
              </a:ext>
            </a:extLst>
          </p:cNvPr>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3903976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ECABE-D515-8395-B664-3AC576AC7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710EF-3491-32A7-1C9A-8B51A45FF0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ADB48-0C41-8373-7A7A-46C24061D2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0E17F6-2019-D7E4-322C-5D55E4E44F53}"/>
              </a:ext>
            </a:extLst>
          </p:cNvPr>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12552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539F-529C-8BD2-D13D-44200F32F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477DA-5E4C-BB71-0CD0-9B2704961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AC5A8-E24E-F87D-9C29-5B38773F6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3D1018-779C-A15E-68CD-1AB20CC5A91F}"/>
              </a:ext>
            </a:extLst>
          </p:cNvPr>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170529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01D8-B2D9-79BB-7973-961F9E225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4C07B-BAD0-714D-8A86-8C8E0C65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EE602-C608-84DA-F1C8-AD6886B8E8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723624-06BB-9393-D08F-22CDDBD4E5E9}"/>
              </a:ext>
            </a:extLst>
          </p:cNvPr>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1367813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96D93-75F5-3118-C812-3041528103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34D0C-CEC6-7242-B78E-6FC1F7F6F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E3F5D-BE4F-D646-40D5-D3C1D20334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2910A8-C65B-F2A4-725E-B68EC46D5F64}"/>
              </a:ext>
            </a:extLst>
          </p:cNvPr>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898374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lSpeedster/AI-with-Microsof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wOrVrq30W3bl1st4cvnt5bvn5UWEK4Ab/view?usp=drive_link"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rge and small hands holding red heart">
            <a:extLst>
              <a:ext uri="{FF2B5EF4-FFF2-40B4-BE49-F238E27FC236}">
                <a16:creationId xmlns:a16="http://schemas.microsoft.com/office/drawing/2014/main" id="{968FAC38-470D-699D-A1DE-E2752A8A42F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2B9E198-6AE2-A2CE-53BC-07ECF1203C6C}"/>
              </a:ext>
            </a:extLst>
          </p:cNvPr>
          <p:cNvSpPr txBox="1"/>
          <p:nvPr/>
        </p:nvSpPr>
        <p:spPr>
          <a:xfrm>
            <a:off x="888545" y="5076565"/>
            <a:ext cx="3828309" cy="1015663"/>
          </a:xfrm>
          <a:prstGeom prst="rect">
            <a:avLst/>
          </a:prstGeom>
          <a:noFill/>
        </p:spPr>
        <p:txBody>
          <a:bodyPr wrap="square" lIns="91440" tIns="45720" rIns="91440" bIns="45720" rtlCol="0" anchor="t">
            <a:spAutoFit/>
          </a:bodyPr>
          <a:lstStyle/>
          <a:p>
            <a:r>
              <a:rPr lang="en-US" sz="2000" dirty="0">
                <a:solidFill>
                  <a:schemeClr val="bg1"/>
                </a:solidFill>
                <a:ea typeface="SF Pro" pitchFamily="2" charset="0"/>
                <a:cs typeface="SF Pro" pitchFamily="2" charset="0"/>
              </a:rPr>
              <a:t>Presented By : </a:t>
            </a:r>
            <a:r>
              <a:rPr lang="en-US" sz="2000" dirty="0" err="1">
                <a:solidFill>
                  <a:schemeClr val="bg1"/>
                </a:solidFill>
                <a:ea typeface="SF Pro" pitchFamily="2" charset="0"/>
                <a:cs typeface="SF Pro" pitchFamily="2" charset="0"/>
              </a:rPr>
              <a:t>S.V.Vishal</a:t>
            </a:r>
            <a:endParaRPr lang="en-US" sz="2000" dirty="0">
              <a:solidFill>
                <a:schemeClr val="bg1"/>
              </a:solidFill>
              <a:ea typeface="SF Pro" pitchFamily="2" charset="0"/>
              <a:cs typeface="SF Pro" pitchFamily="2" charset="0"/>
            </a:endParaRPr>
          </a:p>
          <a:p>
            <a:r>
              <a:rPr lang="en-US" sz="2000" dirty="0">
                <a:solidFill>
                  <a:schemeClr val="bg1"/>
                </a:solidFill>
                <a:ea typeface="SF Pro" pitchFamily="2" charset="0"/>
                <a:cs typeface="SF Pro" pitchFamily="2" charset="0"/>
              </a:rPr>
              <a:t>Date: 28/09/2025</a:t>
            </a:r>
          </a:p>
          <a:p>
            <a:endParaRPr lang="en-US" sz="2000" dirty="0">
              <a:solidFill>
                <a:schemeClr val="bg1"/>
              </a:solidFill>
              <a:ea typeface="SF Pro" pitchFamily="2" charset="0"/>
              <a:cs typeface="SF Pro" pitchFamily="2" charset="0"/>
            </a:endParaRPr>
          </a:p>
        </p:txBody>
      </p:sp>
      <p:sp>
        <p:nvSpPr>
          <p:cNvPr id="5" name="Title 1">
            <a:extLst>
              <a:ext uri="{FF2B5EF4-FFF2-40B4-BE49-F238E27FC236}">
                <a16:creationId xmlns:a16="http://schemas.microsoft.com/office/drawing/2014/main" id="{5D2F3AA2-F66E-5B77-15D4-06AFFD6FDA80}"/>
              </a:ext>
            </a:extLst>
          </p:cNvPr>
          <p:cNvSpPr txBox="1">
            <a:spLocks/>
          </p:cNvSpPr>
          <p:nvPr/>
        </p:nvSpPr>
        <p:spPr>
          <a:xfrm>
            <a:off x="2100871" y="1491827"/>
            <a:ext cx="8971517" cy="34383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8000" b="1" dirty="0">
                <a:solidFill>
                  <a:schemeClr val="bg1"/>
                </a:solidFill>
                <a:latin typeface="+mj-lt"/>
              </a:rPr>
              <a:t>Customer Insurance Purchases Case Study</a:t>
            </a:r>
          </a:p>
        </p:txBody>
      </p:sp>
      <p:pic>
        <p:nvPicPr>
          <p:cNvPr id="6" name="Picture 5">
            <a:extLst>
              <a:ext uri="{FF2B5EF4-FFF2-40B4-BE49-F238E27FC236}">
                <a16:creationId xmlns:a16="http://schemas.microsoft.com/office/drawing/2014/main" id="{DD3D88D5-3AC7-C189-6D0C-308A96804B73}"/>
              </a:ext>
            </a:extLst>
          </p:cNvPr>
          <p:cNvPicPr>
            <a:picLocks noChangeAspect="1"/>
          </p:cNvPicPr>
          <p:nvPr/>
        </p:nvPicPr>
        <p:blipFill>
          <a:blip r:embed="rId3"/>
          <a:stretch>
            <a:fillRect/>
          </a:stretch>
        </p:blipFill>
        <p:spPr>
          <a:xfrm>
            <a:off x="2000836" y="-323524"/>
            <a:ext cx="8190328" cy="2784712"/>
          </a:xfrm>
          <a:prstGeom prst="rect">
            <a:avLst/>
          </a:prstGeom>
        </p:spPr>
      </p:pic>
    </p:spTree>
    <p:extLst>
      <p:ext uri="{BB962C8B-B14F-4D97-AF65-F5344CB8AC3E}">
        <p14:creationId xmlns:p14="http://schemas.microsoft.com/office/powerpoint/2010/main" val="365551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5BF546D-43B8-BC83-D57A-9135EFDE197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42EFC47-41A0-8817-F418-3E2949329036}"/>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B62503E6-3486-CA8A-6E6A-641DC3081E30}"/>
              </a:ext>
            </a:extLst>
          </p:cNvPr>
          <p:cNvSpPr>
            <a:spLocks noGrp="1"/>
          </p:cNvSpPr>
          <p:nvPr>
            <p:ph type="body" sz="half" idx="4294967295"/>
          </p:nvPr>
        </p:nvSpPr>
        <p:spPr>
          <a:xfrm>
            <a:off x="777383" y="1514182"/>
            <a:ext cx="10637234" cy="4225925"/>
          </a:xfrm>
          <a:prstGeom prst="rect">
            <a:avLst/>
          </a:prstGeom>
        </p:spPr>
        <p:txBody>
          <a:bodyPr vert="horz" lIns="91440" tIns="45720" rIns="91440" bIns="45720" rtlCol="0" anchor="t">
            <a:noAutofit/>
          </a:bodyPr>
          <a:lstStyle/>
          <a:p>
            <a:pPr marL="0" indent="0" algn="just">
              <a:buNone/>
            </a:pPr>
            <a:r>
              <a:rPr lang="en-US" sz="2000" dirty="0"/>
              <a:t>Preprocessing steps commonly applied to such data include:</a:t>
            </a:r>
          </a:p>
          <a:p>
            <a:pPr algn="just"/>
            <a:r>
              <a:rPr lang="en-US" sz="2000" b="1" dirty="0"/>
              <a:t>Data cleaning:</a:t>
            </a:r>
            <a:r>
              <a:rPr lang="en-US" sz="2000" dirty="0"/>
              <a:t> Handling missing or inconsistent values by imputation or removal.</a:t>
            </a:r>
          </a:p>
          <a:p>
            <a:pPr algn="just"/>
            <a:r>
              <a:rPr lang="en-US" sz="2000" b="1" dirty="0"/>
              <a:t>Outlier detection and treatment:</a:t>
            </a:r>
            <a:r>
              <a:rPr lang="en-US" sz="2000" dirty="0"/>
              <a:t> Removing or smoothing extreme values to avoid model bias.</a:t>
            </a:r>
          </a:p>
          <a:p>
            <a:pPr algn="just"/>
            <a:r>
              <a:rPr lang="en-US" sz="2000" b="1" dirty="0"/>
              <a:t>Normalization or feature scaling:</a:t>
            </a:r>
            <a:r>
              <a:rPr lang="en-US" sz="2000" dirty="0"/>
              <a:t> Standardizing numerical features like age and salary to a comparable scale, which benefits algorithms sensitive to feature magnitude (e.g., KNN, SVM).</a:t>
            </a:r>
          </a:p>
          <a:p>
            <a:pPr algn="just"/>
            <a:r>
              <a:rPr lang="en-US" sz="2000" b="1" dirty="0"/>
              <a:t>Feature engineering or selection:</a:t>
            </a:r>
            <a:r>
              <a:rPr lang="en-US" sz="2000" dirty="0"/>
              <a:t> Ensuring relevant features are included and unnecessary variables excluded to improve model performance.</a:t>
            </a:r>
          </a:p>
          <a:p>
            <a:pPr marL="0" indent="0" algn="just">
              <a:buNone/>
            </a:pPr>
            <a:r>
              <a:rPr lang="en-US" sz="2000" dirty="0"/>
              <a:t>In summary, the insurance customer data used must be carefully cleaned and transformed through preprocessing workflows to enable effective training of ML classifiers that predict insurance purchase.</a:t>
            </a:r>
          </a:p>
        </p:txBody>
      </p:sp>
      <p:sp>
        <p:nvSpPr>
          <p:cNvPr id="4" name="Title 1">
            <a:extLst>
              <a:ext uri="{FF2B5EF4-FFF2-40B4-BE49-F238E27FC236}">
                <a16:creationId xmlns:a16="http://schemas.microsoft.com/office/drawing/2014/main" id="{C72F8DB8-B324-5847-853A-FDF65A76AB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Data Collection and Pre-processing</a:t>
            </a:r>
          </a:p>
        </p:txBody>
      </p:sp>
    </p:spTree>
    <p:extLst>
      <p:ext uri="{BB962C8B-B14F-4D97-AF65-F5344CB8AC3E}">
        <p14:creationId xmlns:p14="http://schemas.microsoft.com/office/powerpoint/2010/main" val="2408919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A848D37-3D15-0653-984A-62DAD1F98BE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BC2F933-863B-0558-38E5-4DDE7E0859C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85E0428A-D0FD-6AD7-9A27-8DB430D58028}"/>
              </a:ext>
            </a:extLst>
          </p:cNvPr>
          <p:cNvSpPr>
            <a:spLocks noGrp="1"/>
          </p:cNvSpPr>
          <p:nvPr>
            <p:ph type="body" sz="half" idx="4294967295"/>
          </p:nvPr>
        </p:nvSpPr>
        <p:spPr>
          <a:xfrm>
            <a:off x="820738" y="1443673"/>
            <a:ext cx="10637234" cy="4225925"/>
          </a:xfrm>
          <a:prstGeom prst="rect">
            <a:avLst/>
          </a:prstGeom>
        </p:spPr>
        <p:txBody>
          <a:bodyPr vert="horz" lIns="91440" tIns="45720" rIns="91440" bIns="45720" rtlCol="0" anchor="t">
            <a:noAutofit/>
          </a:bodyPr>
          <a:lstStyle/>
          <a:p>
            <a:pPr marL="0" indent="0" algn="just">
              <a:buNone/>
            </a:pPr>
            <a:r>
              <a:rPr lang="en-US" sz="2000" dirty="0"/>
              <a:t>The methodologies involves employing several well-established machine learning classification algorithms to predict whether a customer will purchase insurance based on demographic features like age and estimated salary. </a:t>
            </a:r>
          </a:p>
          <a:p>
            <a:pPr marL="0" indent="0" algn="just">
              <a:buNone/>
            </a:pPr>
            <a:r>
              <a:rPr lang="en-US" sz="2000" dirty="0"/>
              <a:t>The AI techniques used in this project are-</a:t>
            </a:r>
            <a:r>
              <a:rPr lang="en-US" sz="2000" b="1" dirty="0"/>
              <a:t> </a:t>
            </a:r>
          </a:p>
          <a:p>
            <a:pPr algn="just"/>
            <a:r>
              <a:rPr lang="en-US" sz="2000" b="1" dirty="0"/>
              <a:t>Logistic Regression</a:t>
            </a:r>
            <a:r>
              <a:rPr lang="en-US" sz="2000" dirty="0"/>
              <a:t>: A baseline, interpretable model used for binary classification, suitable for understanding the influence of features on the purchase decision.</a:t>
            </a:r>
          </a:p>
          <a:p>
            <a:pPr algn="just"/>
            <a:r>
              <a:rPr lang="en-US" sz="2000" b="1" dirty="0"/>
              <a:t>K-Nearest Neighbors (KNN)</a:t>
            </a:r>
            <a:r>
              <a:rPr lang="en-US" sz="2000" dirty="0"/>
              <a:t>: A simple, instance-based learning algorithm leveraging proximity in feature space to classify new data points.</a:t>
            </a:r>
          </a:p>
          <a:p>
            <a:pPr algn="just"/>
            <a:r>
              <a:rPr lang="en-US" sz="2000" b="1" dirty="0"/>
              <a:t>Support Vector Machine (SVM)</a:t>
            </a:r>
            <a:r>
              <a:rPr lang="en-US" sz="2000" dirty="0"/>
              <a:t>: Provides robust classification by finding an optimal separating hyperplane in feature space, effective for higher-dimensional data.</a:t>
            </a:r>
          </a:p>
          <a:p>
            <a:pPr algn="just"/>
            <a:r>
              <a:rPr lang="en-US" sz="2000" b="1" dirty="0"/>
              <a:t>Decision Trees</a:t>
            </a:r>
            <a:r>
              <a:rPr lang="en-US" sz="2000" dirty="0"/>
              <a:t>: Non-linear classifiers that recursively partition data, offering easy interpretability and visualization of decision rules.</a:t>
            </a:r>
          </a:p>
          <a:p>
            <a:pPr algn="just"/>
            <a:r>
              <a:rPr lang="en-US" sz="2000" b="1" dirty="0"/>
              <a:t>Random Forest</a:t>
            </a:r>
            <a:r>
              <a:rPr lang="en-US" sz="2000" dirty="0"/>
              <a:t>: An ensemble of decision trees that improves generalization and reduces overfitting by averaging predictions across multiple trees.</a:t>
            </a:r>
          </a:p>
        </p:txBody>
      </p:sp>
      <p:sp>
        <p:nvSpPr>
          <p:cNvPr id="4" name="Title 1">
            <a:extLst>
              <a:ext uri="{FF2B5EF4-FFF2-40B4-BE49-F238E27FC236}">
                <a16:creationId xmlns:a16="http://schemas.microsoft.com/office/drawing/2014/main" id="{5AB5B5E8-E58C-3087-8AAA-98E19DF0DB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Methodologies</a:t>
            </a:r>
          </a:p>
        </p:txBody>
      </p:sp>
    </p:spTree>
    <p:extLst>
      <p:ext uri="{BB962C8B-B14F-4D97-AF65-F5344CB8AC3E}">
        <p14:creationId xmlns:p14="http://schemas.microsoft.com/office/powerpoint/2010/main" val="135800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B07058D-B81E-528E-0464-73CAA425ABA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18CAC6-37ED-334D-97D8-8D96951CB445}"/>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FADFBB6A-2A0F-F2A5-6EA5-4C77E911EE05}"/>
              </a:ext>
            </a:extLst>
          </p:cNvPr>
          <p:cNvSpPr>
            <a:spLocks noGrp="1"/>
          </p:cNvSpPr>
          <p:nvPr>
            <p:ph type="body" sz="half" idx="4294967295"/>
          </p:nvPr>
        </p:nvSpPr>
        <p:spPr>
          <a:xfrm>
            <a:off x="820738" y="1443673"/>
            <a:ext cx="10637234" cy="4225925"/>
          </a:xfrm>
          <a:prstGeom prst="rect">
            <a:avLst/>
          </a:prstGeom>
        </p:spPr>
        <p:txBody>
          <a:bodyPr vert="horz" lIns="91440" tIns="45720" rIns="91440" bIns="45720" rtlCol="0" anchor="t">
            <a:noAutofit/>
          </a:bodyPr>
          <a:lstStyle/>
          <a:p>
            <a:pPr marL="0" indent="0" algn="just">
              <a:buNone/>
            </a:pPr>
            <a:r>
              <a:rPr lang="en-IN" sz="2000" dirty="0"/>
              <a:t>Parameters used in this project-</a:t>
            </a:r>
          </a:p>
          <a:p>
            <a:pPr algn="just"/>
            <a:r>
              <a:rPr lang="en-IN" sz="2000" b="1" dirty="0"/>
              <a:t>Data Preprocessing</a:t>
            </a:r>
            <a:r>
              <a:rPr lang="en-IN" sz="2000" dirty="0"/>
              <a:t>: Feature scaling (e.g., normalization or standardization) to ensure fair treatment of features by scale-sensitive algorithms like KNN and SVM.</a:t>
            </a:r>
          </a:p>
          <a:p>
            <a:pPr algn="just"/>
            <a:r>
              <a:rPr lang="en-IN" sz="2000" b="1" dirty="0"/>
              <a:t>Hyperparameter Tuning</a:t>
            </a:r>
            <a:r>
              <a:rPr lang="en-IN" sz="2000" dirty="0"/>
              <a:t>: Conducted via grid search or cross-validation to optimize model-specific parameters such as:</a:t>
            </a:r>
          </a:p>
          <a:p>
            <a:pPr lvl="1" algn="just"/>
            <a:r>
              <a:rPr lang="en-IN" sz="2000" b="1" dirty="0"/>
              <a:t>Logistic Regression: </a:t>
            </a:r>
            <a:r>
              <a:rPr lang="en-IN" sz="2000" dirty="0"/>
              <a:t>Regularization strength (C), penalty type.</a:t>
            </a:r>
          </a:p>
          <a:p>
            <a:pPr lvl="1" algn="just"/>
            <a:r>
              <a:rPr lang="en-IN" sz="2000" b="1" dirty="0"/>
              <a:t>KNN: </a:t>
            </a:r>
            <a:r>
              <a:rPr lang="en-IN" sz="2000" dirty="0"/>
              <a:t>Number of </a:t>
            </a:r>
            <a:r>
              <a:rPr lang="en-IN" sz="2000" dirty="0" err="1"/>
              <a:t>neighbors</a:t>
            </a:r>
            <a:r>
              <a:rPr lang="en-IN" sz="2000" dirty="0"/>
              <a:t> (k), distance metric.</a:t>
            </a:r>
          </a:p>
          <a:p>
            <a:pPr lvl="1" algn="just"/>
            <a:r>
              <a:rPr lang="en-IN" sz="2000" b="1" dirty="0"/>
              <a:t>SVM: </a:t>
            </a:r>
            <a:r>
              <a:rPr lang="en-IN" sz="2000" dirty="0"/>
              <a:t>Kernel type (linear, RBF), regularization parameter (C), gamma.</a:t>
            </a:r>
          </a:p>
          <a:p>
            <a:pPr lvl="1" algn="just"/>
            <a:r>
              <a:rPr lang="en-IN" sz="2000" b="1" dirty="0"/>
              <a:t>Decision Tree: </a:t>
            </a:r>
            <a:r>
              <a:rPr lang="en-IN" sz="2000" dirty="0"/>
              <a:t>Maximum depth, minimum samples split.</a:t>
            </a:r>
          </a:p>
          <a:p>
            <a:pPr lvl="1" algn="just"/>
            <a:r>
              <a:rPr lang="en-IN" sz="2000" b="1" dirty="0"/>
              <a:t>Random Forest: </a:t>
            </a:r>
            <a:r>
              <a:rPr lang="en-IN" sz="2000" dirty="0"/>
              <a:t>Number of trees (estimators), maximum depth, minimum samples for split/leaf.</a:t>
            </a:r>
          </a:p>
          <a:p>
            <a:pPr algn="just"/>
            <a:r>
              <a:rPr lang="en-US" sz="2000" b="1" dirty="0"/>
              <a:t>Model Training and Evaluation</a:t>
            </a:r>
            <a:r>
              <a:rPr lang="en-US" sz="2000" dirty="0"/>
              <a:t>: Each model is trained on the processed data and evaluated using accuracy, precision, recall, and F1-score to assess predictive performance and balance between false positives and false negatives.</a:t>
            </a:r>
          </a:p>
          <a:p>
            <a:pPr lvl="1" algn="just"/>
            <a:endParaRPr lang="en-IN" sz="2000" dirty="0"/>
          </a:p>
        </p:txBody>
      </p:sp>
      <p:sp>
        <p:nvSpPr>
          <p:cNvPr id="4" name="Title 1">
            <a:extLst>
              <a:ext uri="{FF2B5EF4-FFF2-40B4-BE49-F238E27FC236}">
                <a16:creationId xmlns:a16="http://schemas.microsoft.com/office/drawing/2014/main" id="{78360C70-4DB1-217A-FE3D-3266CF2A6C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Methodologies</a:t>
            </a:r>
          </a:p>
        </p:txBody>
      </p:sp>
    </p:spTree>
    <p:extLst>
      <p:ext uri="{BB962C8B-B14F-4D97-AF65-F5344CB8AC3E}">
        <p14:creationId xmlns:p14="http://schemas.microsoft.com/office/powerpoint/2010/main" val="77162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7B16929-610D-27A0-B25F-F590FCD417E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237E2E8-916B-CA99-B557-42A0ACACFDE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20581E53-146A-54DA-0F64-D097EEFE1563}"/>
              </a:ext>
            </a:extLst>
          </p:cNvPr>
          <p:cNvSpPr>
            <a:spLocks noGrp="1"/>
          </p:cNvSpPr>
          <p:nvPr>
            <p:ph type="body" sz="half" idx="4294967295"/>
          </p:nvPr>
        </p:nvSpPr>
        <p:spPr>
          <a:xfrm>
            <a:off x="820738" y="1443673"/>
            <a:ext cx="10637234" cy="4225925"/>
          </a:xfrm>
          <a:prstGeom prst="rect">
            <a:avLst/>
          </a:prstGeom>
        </p:spPr>
        <p:txBody>
          <a:bodyPr vert="horz" lIns="91440" tIns="45720" rIns="91440" bIns="45720" rtlCol="0" anchor="t">
            <a:noAutofit/>
          </a:bodyPr>
          <a:lstStyle/>
          <a:p>
            <a:pPr marL="0" indent="0" algn="just">
              <a:buNone/>
            </a:pPr>
            <a:r>
              <a:rPr lang="en-US" sz="2000" dirty="0"/>
              <a:t>The AI system for customer insurance purchase prediction was developed using a standard ML workflow. Popular libraries such as pandas, scikit-learn, and NumPy were used to preprocess data and build models. The steps includes:</a:t>
            </a:r>
          </a:p>
          <a:p>
            <a:pPr algn="just"/>
            <a:r>
              <a:rPr lang="en-US" sz="2000" b="1" dirty="0"/>
              <a:t>Data Loading and Preprocessing: </a:t>
            </a:r>
            <a:r>
              <a:rPr lang="en-US" sz="2000" dirty="0"/>
              <a:t>The insurance customer dataset (in CSV) was imported, and  demographic features (age, estimated salary) are selected. Missing values were handled, and all features were normalized for consistent scaling.</a:t>
            </a:r>
          </a:p>
          <a:p>
            <a:pPr algn="just"/>
            <a:r>
              <a:rPr lang="en-US" sz="2000" b="1" dirty="0"/>
              <a:t>Splitting Data for Training and Testing: </a:t>
            </a:r>
            <a:r>
              <a:rPr lang="en-US" sz="2000" dirty="0"/>
              <a:t>The dataset was split into training and testing subsets to objectively evaluate the model’s performance.</a:t>
            </a:r>
          </a:p>
          <a:p>
            <a:pPr algn="just"/>
            <a:r>
              <a:rPr lang="en-US" sz="2000" b="1" dirty="0"/>
              <a:t>Model Selection and Training: </a:t>
            </a:r>
            <a:r>
              <a:rPr lang="en-US" sz="2000" dirty="0"/>
              <a:t>Multiple classification algorithms were implemented—Logistic Regression, K-Nearest Neighbors (KNN), Support Vector Machine (SVM), Decision Tree, and Random Forest—each trained using the training data with appropriate hyperparameter tuning.</a:t>
            </a:r>
          </a:p>
          <a:p>
            <a:pPr algn="just"/>
            <a:r>
              <a:rPr lang="en-US" sz="2000" b="1" dirty="0"/>
              <a:t>Evaluation: </a:t>
            </a:r>
            <a:r>
              <a:rPr lang="en-US" sz="2000" dirty="0"/>
              <a:t>Models were evaluated using accuracy, precision, recall, and F1-score metrics to determine the most robust algorithm.</a:t>
            </a:r>
          </a:p>
          <a:p>
            <a:pPr marL="0" indent="0" algn="just">
              <a:buNone/>
            </a:pPr>
            <a:r>
              <a:rPr lang="en-US" sz="2000" dirty="0"/>
              <a:t>GitHub :</a:t>
            </a:r>
            <a:r>
              <a:rPr lang="en-US" sz="2000" dirty="0" err="1">
                <a:hlinkClick r:id="rId3"/>
              </a:rPr>
              <a:t>CustomerPurchase</a:t>
            </a:r>
            <a:endParaRPr lang="en-US" sz="2000" dirty="0"/>
          </a:p>
        </p:txBody>
      </p:sp>
      <p:sp>
        <p:nvSpPr>
          <p:cNvPr id="4" name="Title 1">
            <a:extLst>
              <a:ext uri="{FF2B5EF4-FFF2-40B4-BE49-F238E27FC236}">
                <a16:creationId xmlns:a16="http://schemas.microsoft.com/office/drawing/2014/main" id="{E60AA7E5-D3E6-986C-7551-11FE1B4DB06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Implementations </a:t>
            </a:r>
          </a:p>
        </p:txBody>
      </p:sp>
    </p:spTree>
    <p:extLst>
      <p:ext uri="{BB962C8B-B14F-4D97-AF65-F5344CB8AC3E}">
        <p14:creationId xmlns:p14="http://schemas.microsoft.com/office/powerpoint/2010/main" val="296621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E12C8DC-D80E-29BF-24B8-F8529506CE7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8DE9A3-654E-F8DE-8631-40B9CB513845}"/>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9" name="Picture 8" descr="People in a video call">
            <a:extLst>
              <a:ext uri="{FF2B5EF4-FFF2-40B4-BE49-F238E27FC236}">
                <a16:creationId xmlns:a16="http://schemas.microsoft.com/office/drawing/2014/main" id="{6AAE6F04-44FC-BD55-8F4C-C5AC4A7ABA47}"/>
              </a:ext>
            </a:extLst>
          </p:cNvPr>
          <p:cNvPicPr>
            <a:picLocks noChangeAspect="1"/>
          </p:cNvPicPr>
          <p:nvPr/>
        </p:nvPicPr>
        <p:blipFill>
          <a:blip r:embed="rId3"/>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B72C4594-3829-3D4D-BFC5-033F08A09BAC}"/>
              </a:ext>
            </a:extLst>
          </p:cNvPr>
          <p:cNvSpPr txBox="1">
            <a:spLocks/>
          </p:cNvSpPr>
          <p:nvPr/>
        </p:nvSpPr>
        <p:spPr>
          <a:xfrm>
            <a:off x="768476" y="1586171"/>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IN" dirty="0">
                <a:solidFill>
                  <a:schemeClr val="bg1"/>
                </a:solidFill>
              </a:rPr>
            </a:br>
            <a:br>
              <a:rPr lang="en-IN" dirty="0">
                <a:solidFill>
                  <a:schemeClr val="bg1"/>
                </a:solidFill>
              </a:rPr>
            </a:br>
            <a:br>
              <a:rPr lang="en-IN" dirty="0">
                <a:solidFill>
                  <a:schemeClr val="bg1"/>
                </a:solidFill>
              </a:rPr>
            </a:br>
            <a:r>
              <a:rPr lang="en-IN" sz="3200" dirty="0">
                <a:solidFill>
                  <a:schemeClr val="bg1"/>
                </a:solidFill>
              </a:rPr>
              <a:t>Section 2</a:t>
            </a:r>
            <a:br>
              <a:rPr lang="en-IN" dirty="0">
                <a:solidFill>
                  <a:schemeClr val="bg1"/>
                </a:solidFill>
              </a:rPr>
            </a:br>
            <a:r>
              <a:rPr lang="en-IN" b="1" dirty="0">
                <a:solidFill>
                  <a:schemeClr val="bg1"/>
                </a:solidFill>
              </a:rPr>
              <a:t>Project Insights</a:t>
            </a:r>
            <a:endParaRPr lang="en-IN" dirty="0">
              <a:solidFill>
                <a:schemeClr val="bg1"/>
              </a:solidFill>
            </a:endParaRPr>
          </a:p>
        </p:txBody>
      </p:sp>
    </p:spTree>
    <p:extLst>
      <p:ext uri="{BB962C8B-B14F-4D97-AF65-F5344CB8AC3E}">
        <p14:creationId xmlns:p14="http://schemas.microsoft.com/office/powerpoint/2010/main" val="3014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FD542F7-5A20-0BA8-21F1-8AE37123C28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34522C9-953B-E8F2-113A-5F83A747E0F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193ADE9B-6A4F-42E6-149C-02C20E0783E5}"/>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Autofit/>
          </a:bodyPr>
          <a:lstStyle/>
          <a:p>
            <a:pPr algn="just"/>
            <a:r>
              <a:rPr lang="en-US" sz="2000" b="1" dirty="0"/>
              <a:t>Quantitative Results:</a:t>
            </a:r>
          </a:p>
          <a:p>
            <a:pPr marL="0" indent="0" algn="just">
              <a:buNone/>
            </a:pPr>
            <a:r>
              <a:rPr lang="en-US" sz="2000" dirty="0"/>
              <a:t>The table summarizes key performance metrics for the implemented models:</a:t>
            </a:r>
          </a:p>
          <a:p>
            <a:pPr algn="just"/>
            <a:r>
              <a:rPr lang="en-US" sz="2000" b="1" dirty="0"/>
              <a:t>Qualitative Outcomes</a:t>
            </a:r>
          </a:p>
          <a:p>
            <a:pPr marL="0" indent="0" algn="just">
              <a:buNone/>
            </a:pPr>
            <a:r>
              <a:rPr lang="en-US" sz="2000" dirty="0"/>
              <a:t>Support Vector Machines (SVM) consistently demonstrated superior generalization, limiting overfitting compared to single-tree approaches. </a:t>
            </a:r>
          </a:p>
          <a:p>
            <a:pPr marL="0" indent="0" algn="just">
              <a:buNone/>
            </a:pPr>
            <a:r>
              <a:rPr lang="en-US" sz="2000" dirty="0"/>
              <a:t>Models were robust across demographic segments, accurately predicting purchase intent for varying age and salary profiles.</a:t>
            </a:r>
          </a:p>
          <a:p>
            <a:pPr marL="0" indent="0" algn="just">
              <a:buNone/>
            </a:pPr>
            <a:endParaRPr lang="en-US" sz="2000" dirty="0"/>
          </a:p>
          <a:p>
            <a:pPr algn="just"/>
            <a:endParaRPr lang="en-US" sz="2000" dirty="0"/>
          </a:p>
        </p:txBody>
      </p:sp>
      <p:sp>
        <p:nvSpPr>
          <p:cNvPr id="4" name="Title 1">
            <a:extLst>
              <a:ext uri="{FF2B5EF4-FFF2-40B4-BE49-F238E27FC236}">
                <a16:creationId xmlns:a16="http://schemas.microsoft.com/office/drawing/2014/main" id="{64BD8AF8-082F-423D-D0B7-2B893AC6A04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Results </a:t>
            </a:r>
          </a:p>
        </p:txBody>
      </p:sp>
      <p:graphicFrame>
        <p:nvGraphicFramePr>
          <p:cNvPr id="2" name="Table 1">
            <a:extLst>
              <a:ext uri="{FF2B5EF4-FFF2-40B4-BE49-F238E27FC236}">
                <a16:creationId xmlns:a16="http://schemas.microsoft.com/office/drawing/2014/main" id="{EA726DDA-95A8-F54E-4DA0-E5235BD2B893}"/>
              </a:ext>
            </a:extLst>
          </p:cNvPr>
          <p:cNvGraphicFramePr>
            <a:graphicFrameLocks noGrp="1"/>
          </p:cNvGraphicFramePr>
          <p:nvPr>
            <p:extLst>
              <p:ext uri="{D42A27DB-BD31-4B8C-83A1-F6EECF244321}">
                <p14:modId xmlns:p14="http://schemas.microsoft.com/office/powerpoint/2010/main" val="4064658127"/>
              </p:ext>
            </p:extLst>
          </p:nvPr>
        </p:nvGraphicFramePr>
        <p:xfrm>
          <a:off x="5683351" y="1691509"/>
          <a:ext cx="5535845" cy="3730253"/>
        </p:xfrm>
        <a:graphic>
          <a:graphicData uri="http://schemas.openxmlformats.org/drawingml/2006/table">
            <a:tbl>
              <a:tblPr firstRow="1" bandRow="1">
                <a:tableStyleId>{5C22544A-7EE6-4342-B048-85BDC9FD1C3A}</a:tableStyleId>
              </a:tblPr>
              <a:tblGrid>
                <a:gridCol w="1306656">
                  <a:extLst>
                    <a:ext uri="{9D8B030D-6E8A-4147-A177-3AD203B41FA5}">
                      <a16:colId xmlns:a16="http://schemas.microsoft.com/office/drawing/2014/main" val="2643795719"/>
                    </a:ext>
                  </a:extLst>
                </a:gridCol>
                <a:gridCol w="1040335">
                  <a:extLst>
                    <a:ext uri="{9D8B030D-6E8A-4147-A177-3AD203B41FA5}">
                      <a16:colId xmlns:a16="http://schemas.microsoft.com/office/drawing/2014/main" val="3339724328"/>
                    </a:ext>
                  </a:extLst>
                </a:gridCol>
                <a:gridCol w="1126352">
                  <a:extLst>
                    <a:ext uri="{9D8B030D-6E8A-4147-A177-3AD203B41FA5}">
                      <a16:colId xmlns:a16="http://schemas.microsoft.com/office/drawing/2014/main" val="1938158569"/>
                    </a:ext>
                  </a:extLst>
                </a:gridCol>
                <a:gridCol w="948844">
                  <a:extLst>
                    <a:ext uri="{9D8B030D-6E8A-4147-A177-3AD203B41FA5}">
                      <a16:colId xmlns:a16="http://schemas.microsoft.com/office/drawing/2014/main" val="2882157249"/>
                    </a:ext>
                  </a:extLst>
                </a:gridCol>
                <a:gridCol w="1113658">
                  <a:extLst>
                    <a:ext uri="{9D8B030D-6E8A-4147-A177-3AD203B41FA5}">
                      <a16:colId xmlns:a16="http://schemas.microsoft.com/office/drawing/2014/main" val="1875109801"/>
                    </a:ext>
                  </a:extLst>
                </a:gridCol>
              </a:tblGrid>
              <a:tr h="740383">
                <a:tc>
                  <a:txBody>
                    <a:bodyPr/>
                    <a:lstStyle/>
                    <a:p>
                      <a:pPr algn="just"/>
                      <a:r>
                        <a:rPr lang="en-US" dirty="0"/>
                        <a:t>ML</a:t>
                      </a:r>
                    </a:p>
                    <a:p>
                      <a:pPr algn="just"/>
                      <a:r>
                        <a:rPr lang="en-US" dirty="0"/>
                        <a:t>Classifiers</a:t>
                      </a:r>
                      <a:endParaRPr lang="en-IN" dirty="0"/>
                    </a:p>
                  </a:txBody>
                  <a:tcPr/>
                </a:tc>
                <a:tc>
                  <a:txBody>
                    <a:bodyPr/>
                    <a:lstStyle/>
                    <a:p>
                      <a:pPr algn="just"/>
                      <a:r>
                        <a:rPr lang="en-US" dirty="0"/>
                        <a:t>Accuracy</a:t>
                      </a:r>
                      <a:endParaRPr lang="en-IN" dirty="0"/>
                    </a:p>
                  </a:txBody>
                  <a:tcPr/>
                </a:tc>
                <a:tc>
                  <a:txBody>
                    <a:bodyPr/>
                    <a:lstStyle/>
                    <a:p>
                      <a:pPr algn="just"/>
                      <a:r>
                        <a:rPr lang="en-US" dirty="0"/>
                        <a:t>Precision</a:t>
                      </a:r>
                      <a:endParaRPr lang="en-IN" dirty="0"/>
                    </a:p>
                  </a:txBody>
                  <a:tcPr/>
                </a:tc>
                <a:tc>
                  <a:txBody>
                    <a:bodyPr/>
                    <a:lstStyle/>
                    <a:p>
                      <a:pPr algn="just"/>
                      <a:r>
                        <a:rPr lang="en-US" dirty="0"/>
                        <a:t>Recall</a:t>
                      </a:r>
                      <a:endParaRPr lang="en-IN" dirty="0"/>
                    </a:p>
                  </a:txBody>
                  <a:tcPr/>
                </a:tc>
                <a:tc>
                  <a:txBody>
                    <a:bodyPr/>
                    <a:lstStyle/>
                    <a:p>
                      <a:pPr algn="just"/>
                      <a:r>
                        <a:rPr lang="en-US" dirty="0"/>
                        <a:t>F1-Score</a:t>
                      </a:r>
                      <a:endParaRPr lang="en-IN" dirty="0"/>
                    </a:p>
                  </a:txBody>
                  <a:tcPr/>
                </a:tc>
                <a:extLst>
                  <a:ext uri="{0D108BD9-81ED-4DB2-BD59-A6C34878D82A}">
                    <a16:rowId xmlns:a16="http://schemas.microsoft.com/office/drawing/2014/main" val="2961101401"/>
                  </a:ext>
                </a:extLst>
              </a:tr>
              <a:tr h="534815">
                <a:tc>
                  <a:txBody>
                    <a:bodyPr/>
                    <a:lstStyle/>
                    <a:p>
                      <a:pPr algn="just"/>
                      <a:r>
                        <a:rPr lang="en-US" dirty="0"/>
                        <a:t>Logistic</a:t>
                      </a:r>
                    </a:p>
                    <a:p>
                      <a:pPr algn="just"/>
                      <a:r>
                        <a:rPr lang="en-US" dirty="0"/>
                        <a:t>Regression</a:t>
                      </a:r>
                      <a:endParaRPr lang="en-IN" dirty="0"/>
                    </a:p>
                  </a:txBody>
                  <a:tcPr/>
                </a:tc>
                <a:tc>
                  <a:txBody>
                    <a:bodyPr/>
                    <a:lstStyle/>
                    <a:p>
                      <a:pPr algn="just"/>
                      <a:r>
                        <a:rPr lang="en-IN" dirty="0"/>
                        <a:t>86.25</a:t>
                      </a:r>
                    </a:p>
                  </a:txBody>
                  <a:tcPr/>
                </a:tc>
                <a:tc>
                  <a:txBody>
                    <a:bodyPr/>
                    <a:lstStyle/>
                    <a:p>
                      <a:pPr algn="just"/>
                      <a:r>
                        <a:rPr lang="en-IN" dirty="0"/>
                        <a:t>90.47</a:t>
                      </a:r>
                    </a:p>
                  </a:txBody>
                  <a:tcPr/>
                </a:tc>
                <a:tc>
                  <a:txBody>
                    <a:bodyPr/>
                    <a:lstStyle/>
                    <a:p>
                      <a:pPr algn="just"/>
                      <a:r>
                        <a:rPr lang="en-IN" dirty="0"/>
                        <a:t>67.85</a:t>
                      </a:r>
                    </a:p>
                  </a:txBody>
                  <a:tcPr/>
                </a:tc>
                <a:tc>
                  <a:txBody>
                    <a:bodyPr/>
                    <a:lstStyle/>
                    <a:p>
                      <a:pPr algn="just"/>
                      <a:r>
                        <a:rPr lang="en-IN" dirty="0"/>
                        <a:t>77.55</a:t>
                      </a:r>
                    </a:p>
                  </a:txBody>
                  <a:tcPr/>
                </a:tc>
                <a:extLst>
                  <a:ext uri="{0D108BD9-81ED-4DB2-BD59-A6C34878D82A}">
                    <a16:rowId xmlns:a16="http://schemas.microsoft.com/office/drawing/2014/main" val="2596772147"/>
                  </a:ext>
                </a:extLst>
              </a:tr>
              <a:tr h="534815">
                <a:tc>
                  <a:txBody>
                    <a:bodyPr/>
                    <a:lstStyle/>
                    <a:p>
                      <a:pPr algn="just"/>
                      <a:r>
                        <a:rPr lang="en-US" dirty="0"/>
                        <a:t>KNN</a:t>
                      </a:r>
                      <a:endParaRPr lang="en-IN" dirty="0"/>
                    </a:p>
                  </a:txBody>
                  <a:tcPr/>
                </a:tc>
                <a:tc>
                  <a:txBody>
                    <a:bodyPr/>
                    <a:lstStyle/>
                    <a:p>
                      <a:pPr algn="just"/>
                      <a:r>
                        <a:rPr lang="en-IN" dirty="0"/>
                        <a:t>91.25</a:t>
                      </a:r>
                    </a:p>
                  </a:txBody>
                  <a:tcPr/>
                </a:tc>
                <a:tc>
                  <a:txBody>
                    <a:bodyPr/>
                    <a:lstStyle/>
                    <a:p>
                      <a:pPr algn="just"/>
                      <a:r>
                        <a:rPr lang="en-IN" dirty="0"/>
                        <a:t>86.2</a:t>
                      </a:r>
                    </a:p>
                  </a:txBody>
                  <a:tcPr/>
                </a:tc>
                <a:tc>
                  <a:txBody>
                    <a:bodyPr/>
                    <a:lstStyle/>
                    <a:p>
                      <a:pPr algn="just"/>
                      <a:r>
                        <a:rPr lang="en-IN" dirty="0"/>
                        <a:t>89.28</a:t>
                      </a:r>
                    </a:p>
                  </a:txBody>
                  <a:tcPr/>
                </a:tc>
                <a:tc>
                  <a:txBody>
                    <a:bodyPr/>
                    <a:lstStyle/>
                    <a:p>
                      <a:pPr algn="just"/>
                      <a:r>
                        <a:rPr lang="en-IN" dirty="0"/>
                        <a:t>87.71</a:t>
                      </a:r>
                    </a:p>
                  </a:txBody>
                  <a:tcPr/>
                </a:tc>
                <a:extLst>
                  <a:ext uri="{0D108BD9-81ED-4DB2-BD59-A6C34878D82A}">
                    <a16:rowId xmlns:a16="http://schemas.microsoft.com/office/drawing/2014/main" val="2003218981"/>
                  </a:ext>
                </a:extLst>
              </a:tr>
              <a:tr h="534815">
                <a:tc>
                  <a:txBody>
                    <a:bodyPr/>
                    <a:lstStyle/>
                    <a:p>
                      <a:pPr algn="just"/>
                      <a:r>
                        <a:rPr lang="en-US" dirty="0"/>
                        <a:t>SVM</a:t>
                      </a:r>
                      <a:endParaRPr lang="en-IN" dirty="0"/>
                    </a:p>
                  </a:txBody>
                  <a:tcPr/>
                </a:tc>
                <a:tc>
                  <a:txBody>
                    <a:bodyPr/>
                    <a:lstStyle/>
                    <a:p>
                      <a:pPr algn="just"/>
                      <a:r>
                        <a:rPr lang="en-IN" dirty="0"/>
                        <a:t>92.5</a:t>
                      </a:r>
                    </a:p>
                  </a:txBody>
                  <a:tcPr/>
                </a:tc>
                <a:tc>
                  <a:txBody>
                    <a:bodyPr/>
                    <a:lstStyle/>
                    <a:p>
                      <a:pPr algn="just"/>
                      <a:r>
                        <a:rPr lang="en-IN" dirty="0"/>
                        <a:t>84.37</a:t>
                      </a:r>
                    </a:p>
                  </a:txBody>
                  <a:tcPr/>
                </a:tc>
                <a:tc>
                  <a:txBody>
                    <a:bodyPr/>
                    <a:lstStyle/>
                    <a:p>
                      <a:pPr algn="just"/>
                      <a:r>
                        <a:rPr lang="en-IN" dirty="0"/>
                        <a:t>96.42</a:t>
                      </a:r>
                    </a:p>
                  </a:txBody>
                  <a:tcPr/>
                </a:tc>
                <a:tc>
                  <a:txBody>
                    <a:bodyPr/>
                    <a:lstStyle/>
                    <a:p>
                      <a:pPr algn="just"/>
                      <a:r>
                        <a:rPr lang="en-IN" dirty="0"/>
                        <a:t>90</a:t>
                      </a:r>
                    </a:p>
                  </a:txBody>
                  <a:tcPr/>
                </a:tc>
                <a:extLst>
                  <a:ext uri="{0D108BD9-81ED-4DB2-BD59-A6C34878D82A}">
                    <a16:rowId xmlns:a16="http://schemas.microsoft.com/office/drawing/2014/main" val="41094348"/>
                  </a:ext>
                </a:extLst>
              </a:tr>
              <a:tr h="534815">
                <a:tc>
                  <a:txBody>
                    <a:bodyPr/>
                    <a:lstStyle/>
                    <a:p>
                      <a:pPr algn="just"/>
                      <a:r>
                        <a:rPr lang="en-US" dirty="0"/>
                        <a:t>Decision</a:t>
                      </a:r>
                    </a:p>
                    <a:p>
                      <a:pPr algn="just"/>
                      <a:r>
                        <a:rPr lang="en-US" dirty="0"/>
                        <a:t>Tree</a:t>
                      </a:r>
                      <a:endParaRPr lang="en-IN" dirty="0"/>
                    </a:p>
                  </a:txBody>
                  <a:tcPr/>
                </a:tc>
                <a:tc>
                  <a:txBody>
                    <a:bodyPr/>
                    <a:lstStyle/>
                    <a:p>
                      <a:pPr algn="just"/>
                      <a:r>
                        <a:rPr lang="en-IN" dirty="0"/>
                        <a:t>83.75</a:t>
                      </a:r>
                    </a:p>
                  </a:txBody>
                  <a:tcPr/>
                </a:tc>
                <a:tc>
                  <a:txBody>
                    <a:bodyPr/>
                    <a:lstStyle/>
                    <a:p>
                      <a:pPr algn="just"/>
                      <a:r>
                        <a:rPr lang="en-IN" dirty="0"/>
                        <a:t>77.77</a:t>
                      </a:r>
                    </a:p>
                  </a:txBody>
                  <a:tcPr/>
                </a:tc>
                <a:tc>
                  <a:txBody>
                    <a:bodyPr/>
                    <a:lstStyle/>
                    <a:p>
                      <a:pPr algn="just"/>
                      <a:r>
                        <a:rPr lang="en-IN" dirty="0"/>
                        <a:t>75</a:t>
                      </a:r>
                    </a:p>
                  </a:txBody>
                  <a:tcPr/>
                </a:tc>
                <a:tc>
                  <a:txBody>
                    <a:bodyPr/>
                    <a:lstStyle/>
                    <a:p>
                      <a:pPr algn="just"/>
                      <a:r>
                        <a:rPr lang="en-IN" dirty="0"/>
                        <a:t>76.36</a:t>
                      </a:r>
                    </a:p>
                  </a:txBody>
                  <a:tcPr/>
                </a:tc>
                <a:extLst>
                  <a:ext uri="{0D108BD9-81ED-4DB2-BD59-A6C34878D82A}">
                    <a16:rowId xmlns:a16="http://schemas.microsoft.com/office/drawing/2014/main" val="4046746034"/>
                  </a:ext>
                </a:extLst>
              </a:tr>
              <a:tr h="534815">
                <a:tc>
                  <a:txBody>
                    <a:bodyPr/>
                    <a:lstStyle/>
                    <a:p>
                      <a:pPr algn="just"/>
                      <a:r>
                        <a:rPr lang="en-US" dirty="0"/>
                        <a:t>Random </a:t>
                      </a:r>
                    </a:p>
                    <a:p>
                      <a:pPr algn="just"/>
                      <a:r>
                        <a:rPr lang="en-US" dirty="0"/>
                        <a:t>Forest</a:t>
                      </a:r>
                      <a:endParaRPr lang="en-IN" dirty="0"/>
                    </a:p>
                  </a:txBody>
                  <a:tcPr/>
                </a:tc>
                <a:tc>
                  <a:txBody>
                    <a:bodyPr/>
                    <a:lstStyle/>
                    <a:p>
                      <a:pPr algn="just"/>
                      <a:r>
                        <a:rPr lang="en-IN" dirty="0"/>
                        <a:t>87.5</a:t>
                      </a:r>
                    </a:p>
                  </a:txBody>
                  <a:tcPr/>
                </a:tc>
                <a:tc>
                  <a:txBody>
                    <a:bodyPr/>
                    <a:lstStyle/>
                    <a:p>
                      <a:pPr algn="just"/>
                      <a:r>
                        <a:rPr lang="en-IN" dirty="0"/>
                        <a:t>80</a:t>
                      </a:r>
                    </a:p>
                  </a:txBody>
                  <a:tcPr/>
                </a:tc>
                <a:tc>
                  <a:txBody>
                    <a:bodyPr/>
                    <a:lstStyle/>
                    <a:p>
                      <a:pPr algn="just"/>
                      <a:r>
                        <a:rPr lang="en-IN" dirty="0"/>
                        <a:t>85.71</a:t>
                      </a:r>
                    </a:p>
                  </a:txBody>
                  <a:tcPr/>
                </a:tc>
                <a:tc>
                  <a:txBody>
                    <a:bodyPr/>
                    <a:lstStyle/>
                    <a:p>
                      <a:pPr algn="just"/>
                      <a:r>
                        <a:rPr lang="en-IN" dirty="0"/>
                        <a:t>82.75</a:t>
                      </a:r>
                    </a:p>
                  </a:txBody>
                  <a:tcPr/>
                </a:tc>
                <a:extLst>
                  <a:ext uri="{0D108BD9-81ED-4DB2-BD59-A6C34878D82A}">
                    <a16:rowId xmlns:a16="http://schemas.microsoft.com/office/drawing/2014/main" val="1991954726"/>
                  </a:ext>
                </a:extLst>
              </a:tr>
            </a:tbl>
          </a:graphicData>
        </a:graphic>
      </p:graphicFrame>
    </p:spTree>
    <p:extLst>
      <p:ext uri="{BB962C8B-B14F-4D97-AF65-F5344CB8AC3E}">
        <p14:creationId xmlns:p14="http://schemas.microsoft.com/office/powerpoint/2010/main" val="272466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79C55BF-FC64-E492-24AA-818C8101224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B8720E-C3B3-6E76-AD57-04D669A1855B}"/>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FCFA6041-B838-4474-8453-85657501E94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Results </a:t>
            </a:r>
          </a:p>
        </p:txBody>
      </p:sp>
      <p:pic>
        <p:nvPicPr>
          <p:cNvPr id="7" name="Picture 6">
            <a:extLst>
              <a:ext uri="{FF2B5EF4-FFF2-40B4-BE49-F238E27FC236}">
                <a16:creationId xmlns:a16="http://schemas.microsoft.com/office/drawing/2014/main" id="{D952B83D-2927-F9A8-4DC2-500BA76F7628}"/>
              </a:ext>
            </a:extLst>
          </p:cNvPr>
          <p:cNvPicPr>
            <a:picLocks noChangeAspect="1"/>
          </p:cNvPicPr>
          <p:nvPr/>
        </p:nvPicPr>
        <p:blipFill>
          <a:blip r:embed="rId3"/>
          <a:srcRect l="1136" t="2366" r="31615" b="2901"/>
          <a:stretch>
            <a:fillRect/>
          </a:stretch>
        </p:blipFill>
        <p:spPr>
          <a:xfrm>
            <a:off x="770010" y="1514896"/>
            <a:ext cx="5823047" cy="2411181"/>
          </a:xfrm>
          <a:prstGeom prst="rect">
            <a:avLst/>
          </a:prstGeom>
        </p:spPr>
      </p:pic>
      <p:pic>
        <p:nvPicPr>
          <p:cNvPr id="9" name="Picture 8">
            <a:extLst>
              <a:ext uri="{FF2B5EF4-FFF2-40B4-BE49-F238E27FC236}">
                <a16:creationId xmlns:a16="http://schemas.microsoft.com/office/drawing/2014/main" id="{0541BFED-7286-82DA-2413-66A0B7BD4337}"/>
              </a:ext>
            </a:extLst>
          </p:cNvPr>
          <p:cNvPicPr>
            <a:picLocks noChangeAspect="1"/>
          </p:cNvPicPr>
          <p:nvPr/>
        </p:nvPicPr>
        <p:blipFill>
          <a:blip r:embed="rId4"/>
          <a:srcRect l="453" r="33539"/>
          <a:stretch>
            <a:fillRect/>
          </a:stretch>
        </p:blipFill>
        <p:spPr>
          <a:xfrm>
            <a:off x="770011" y="4054658"/>
            <a:ext cx="8047697" cy="1721655"/>
          </a:xfrm>
          <a:prstGeom prst="rect">
            <a:avLst/>
          </a:prstGeom>
        </p:spPr>
      </p:pic>
    </p:spTree>
    <p:extLst>
      <p:ext uri="{BB962C8B-B14F-4D97-AF65-F5344CB8AC3E}">
        <p14:creationId xmlns:p14="http://schemas.microsoft.com/office/powerpoint/2010/main" val="239701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BEB4054-8AEE-A41F-239D-E5C09FB0BAC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D5F3A6-536F-7774-E603-B9844A7F754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F245FD5D-4596-152A-709A-3ECAE8E7F3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Results </a:t>
            </a:r>
          </a:p>
        </p:txBody>
      </p:sp>
      <p:sp>
        <p:nvSpPr>
          <p:cNvPr id="2" name="Text Placeholder 2">
            <a:extLst>
              <a:ext uri="{FF2B5EF4-FFF2-40B4-BE49-F238E27FC236}">
                <a16:creationId xmlns:a16="http://schemas.microsoft.com/office/drawing/2014/main" id="{89FA4776-8686-CBC7-C97F-F04CF1D38BE4}"/>
              </a:ext>
            </a:extLst>
          </p:cNvPr>
          <p:cNvSpPr txBox="1">
            <a:spLocks/>
          </p:cNvSpPr>
          <p:nvPr/>
        </p:nvSpPr>
        <p:spPr>
          <a:xfrm>
            <a:off x="709194" y="1457301"/>
            <a:ext cx="10957611"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7" name="Picture 6">
            <a:extLst>
              <a:ext uri="{FF2B5EF4-FFF2-40B4-BE49-F238E27FC236}">
                <a16:creationId xmlns:a16="http://schemas.microsoft.com/office/drawing/2014/main" id="{3D1A611E-C4AF-19FC-0297-849EAAE3A5CA}"/>
              </a:ext>
            </a:extLst>
          </p:cNvPr>
          <p:cNvPicPr>
            <a:picLocks noChangeAspect="1"/>
          </p:cNvPicPr>
          <p:nvPr/>
        </p:nvPicPr>
        <p:blipFill>
          <a:blip r:embed="rId3"/>
          <a:stretch>
            <a:fillRect/>
          </a:stretch>
        </p:blipFill>
        <p:spPr>
          <a:xfrm>
            <a:off x="2210181" y="1430046"/>
            <a:ext cx="7771638" cy="4950908"/>
          </a:xfrm>
          <a:prstGeom prst="rect">
            <a:avLst/>
          </a:prstGeom>
        </p:spPr>
      </p:pic>
    </p:spTree>
    <p:extLst>
      <p:ext uri="{BB962C8B-B14F-4D97-AF65-F5344CB8AC3E}">
        <p14:creationId xmlns:p14="http://schemas.microsoft.com/office/powerpoint/2010/main" val="5869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DCCC472-6BEA-DC51-8FC0-73B154E6E49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410FE3-2107-232C-8DA9-9B4A85A8CE8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96E54517-639E-2F9C-02F4-02051DA8F6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Results (Questions)</a:t>
            </a:r>
          </a:p>
        </p:txBody>
      </p:sp>
      <p:sp>
        <p:nvSpPr>
          <p:cNvPr id="2" name="Text Placeholder 2">
            <a:extLst>
              <a:ext uri="{FF2B5EF4-FFF2-40B4-BE49-F238E27FC236}">
                <a16:creationId xmlns:a16="http://schemas.microsoft.com/office/drawing/2014/main" id="{EAA72A4B-5E56-1539-7B1B-E9636E9A9969}"/>
              </a:ext>
            </a:extLst>
          </p:cNvPr>
          <p:cNvSpPr txBox="1">
            <a:spLocks/>
          </p:cNvSpPr>
          <p:nvPr/>
        </p:nvSpPr>
        <p:spPr>
          <a:xfrm>
            <a:off x="709194" y="1457301"/>
            <a:ext cx="10957611"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Graphical Analysis and Predictions: </a:t>
            </a:r>
            <a:r>
              <a:rPr lang="en-US" sz="2000" dirty="0"/>
              <a:t>Determine using graphically whether the customers are purchasing the health insurance based on their age group and their estimated salary and predict the result on the age group:</a:t>
            </a:r>
          </a:p>
          <a:p>
            <a:pPr marL="0" indent="0" algn="just">
              <a:buNone/>
            </a:pPr>
            <a:endParaRPr lang="en-US" sz="2000" dirty="0"/>
          </a:p>
          <a:p>
            <a:pPr algn="just"/>
            <a:r>
              <a:rPr lang="en-US" sz="2000" dirty="0"/>
              <a:t>Age: 30, Salary: 87,000</a:t>
            </a:r>
          </a:p>
          <a:p>
            <a:pPr algn="just"/>
            <a:r>
              <a:rPr lang="en-US" sz="2000" dirty="0"/>
              <a:t>Age: 40, No Salary</a:t>
            </a:r>
          </a:p>
          <a:p>
            <a:pPr algn="just"/>
            <a:r>
              <a:rPr lang="en-US" sz="2000" dirty="0"/>
              <a:t>Age: 40, Salary: 100,000</a:t>
            </a:r>
          </a:p>
          <a:p>
            <a:pPr algn="just"/>
            <a:r>
              <a:rPr lang="en-US" sz="2000" dirty="0"/>
              <a:t>Age: 50, No Salary</a:t>
            </a:r>
          </a:p>
          <a:p>
            <a:pPr algn="just"/>
            <a:r>
              <a:rPr lang="en-US" sz="2000" dirty="0"/>
              <a:t>Age: 18, No Salary</a:t>
            </a:r>
          </a:p>
          <a:p>
            <a:pPr algn="just"/>
            <a:r>
              <a:rPr lang="en-US" sz="2000" dirty="0"/>
              <a:t>Age: 22, Salary: 600,000</a:t>
            </a:r>
          </a:p>
          <a:p>
            <a:pPr algn="just"/>
            <a:r>
              <a:rPr lang="en-US" sz="2000" dirty="0"/>
              <a:t>Age: 35, Salary: 2,500,000</a:t>
            </a:r>
          </a:p>
          <a:p>
            <a:pPr algn="just"/>
            <a:r>
              <a:rPr lang="en-US" sz="2000" dirty="0"/>
              <a:t>Age: 60, Salary: 100,000,000</a:t>
            </a:r>
          </a:p>
        </p:txBody>
      </p:sp>
      <p:pic>
        <p:nvPicPr>
          <p:cNvPr id="5" name="Picture 4">
            <a:extLst>
              <a:ext uri="{FF2B5EF4-FFF2-40B4-BE49-F238E27FC236}">
                <a16:creationId xmlns:a16="http://schemas.microsoft.com/office/drawing/2014/main" id="{9C7630AA-9535-C942-F0F7-6CABBDEF9669}"/>
              </a:ext>
            </a:extLst>
          </p:cNvPr>
          <p:cNvPicPr>
            <a:picLocks noChangeAspect="1"/>
          </p:cNvPicPr>
          <p:nvPr/>
        </p:nvPicPr>
        <p:blipFill>
          <a:blip r:embed="rId3"/>
          <a:srcRect l="2096" r="20618"/>
          <a:stretch>
            <a:fillRect/>
          </a:stretch>
        </p:blipFill>
        <p:spPr>
          <a:xfrm>
            <a:off x="4316273" y="2800001"/>
            <a:ext cx="7141699" cy="2676899"/>
          </a:xfrm>
          <a:prstGeom prst="rect">
            <a:avLst/>
          </a:prstGeom>
        </p:spPr>
      </p:pic>
    </p:spTree>
    <p:extLst>
      <p:ext uri="{BB962C8B-B14F-4D97-AF65-F5344CB8AC3E}">
        <p14:creationId xmlns:p14="http://schemas.microsoft.com/office/powerpoint/2010/main" val="270844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12A92CB-A04D-3AE5-2BF3-C77B783C499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29DE37-86CB-7F63-CD4E-8FAD426090F3}"/>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861110D6-8D8D-8DB9-D2C5-51DAFD710E4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Results (Questions)</a:t>
            </a:r>
          </a:p>
        </p:txBody>
      </p:sp>
      <p:sp>
        <p:nvSpPr>
          <p:cNvPr id="2" name="Text Placeholder 2">
            <a:extLst>
              <a:ext uri="{FF2B5EF4-FFF2-40B4-BE49-F238E27FC236}">
                <a16:creationId xmlns:a16="http://schemas.microsoft.com/office/drawing/2014/main" id="{235276C5-24CB-9D3F-7FD9-44AD6E2C7C21}"/>
              </a:ext>
            </a:extLst>
          </p:cNvPr>
          <p:cNvSpPr txBox="1">
            <a:spLocks/>
          </p:cNvSpPr>
          <p:nvPr/>
        </p:nvSpPr>
        <p:spPr>
          <a:xfrm>
            <a:off x="709194" y="1457301"/>
            <a:ext cx="10957611"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Hypothesis and Assumption:</a:t>
            </a:r>
          </a:p>
          <a:p>
            <a:pPr algn="just"/>
            <a:r>
              <a:rPr lang="en-US" sz="2000" dirty="0"/>
              <a:t>Based on the nature of the features (Age, </a:t>
            </a:r>
            <a:r>
              <a:rPr lang="en-US" sz="2000" dirty="0" err="1"/>
              <a:t>EstimatedSalary</a:t>
            </a:r>
            <a:r>
              <a:rPr lang="en-US" sz="2000" dirty="0"/>
              <a:t>) and the target variable (Purchased), the following hypothesis was made:</a:t>
            </a:r>
          </a:p>
          <a:p>
            <a:pPr algn="just"/>
            <a:r>
              <a:rPr lang="en-US" sz="2000" b="1" dirty="0"/>
              <a:t>“</a:t>
            </a:r>
            <a:r>
              <a:rPr lang="en-US" sz="2000" dirty="0"/>
              <a:t>Older individuals with higher estimated salaries are significantly more likely to purchase the advertised product.”</a:t>
            </a:r>
          </a:p>
          <a:p>
            <a:pPr algn="just"/>
            <a:r>
              <a:rPr lang="en-US" sz="2000" dirty="0"/>
              <a:t>The underlying assumption is that </a:t>
            </a:r>
            <a:r>
              <a:rPr lang="en-US" sz="2000" b="1" dirty="0"/>
              <a:t>Age</a:t>
            </a:r>
            <a:r>
              <a:rPr lang="en-US" sz="2000" dirty="0"/>
              <a:t> acts as a proxy for life stability and decision-making maturity, while </a:t>
            </a:r>
            <a:r>
              <a:rPr lang="en-US" sz="2000" b="1" dirty="0"/>
              <a:t>Estimated Salary</a:t>
            </a:r>
            <a:r>
              <a:rPr lang="en-US" sz="2000" dirty="0"/>
              <a:t> provides the necessary financial capability to make a purchase. </a:t>
            </a:r>
          </a:p>
          <a:p>
            <a:pPr algn="just"/>
            <a:r>
              <a:rPr lang="en-US" sz="2000" dirty="0"/>
              <a:t>A successful purchase is therefore expected to be an intersection of both the </a:t>
            </a:r>
            <a:r>
              <a:rPr lang="en-US" sz="2000" b="1" dirty="0"/>
              <a:t>means</a:t>
            </a:r>
            <a:r>
              <a:rPr lang="en-US" sz="2000" dirty="0"/>
              <a:t> and the </a:t>
            </a:r>
            <a:r>
              <a:rPr lang="en-US" sz="2000" b="1" dirty="0"/>
              <a:t>willingness/need</a:t>
            </a:r>
            <a:r>
              <a:rPr lang="en-US" sz="2000" dirty="0"/>
              <a:t> tied to age.</a:t>
            </a:r>
          </a:p>
          <a:p>
            <a:pPr marL="0" indent="0" algn="just">
              <a:buNone/>
            </a:pPr>
            <a:br>
              <a:rPr lang="en-US" sz="2000" dirty="0"/>
            </a:br>
            <a:endParaRPr lang="en-US" sz="2000" b="1" dirty="0"/>
          </a:p>
        </p:txBody>
      </p:sp>
    </p:spTree>
    <p:extLst>
      <p:ext uri="{BB962C8B-B14F-4D97-AF65-F5344CB8AC3E}">
        <p14:creationId xmlns:p14="http://schemas.microsoft.com/office/powerpoint/2010/main" val="354273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575303"/>
            <a:ext cx="10326914" cy="47440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latin typeface="+mn-lt"/>
              </a:rPr>
              <a:t>This project addresses the challenge of predicting customer insurance purchases using ML classification algorithms. </a:t>
            </a:r>
          </a:p>
          <a:p>
            <a:pPr algn="just"/>
            <a:r>
              <a:rPr lang="en-US" sz="2000" dirty="0">
                <a:solidFill>
                  <a:schemeClr val="tx1"/>
                </a:solidFill>
                <a:latin typeface="+mn-lt"/>
              </a:rPr>
              <a:t>The main objective is to develop an AI model for a bank insurance company that can accurately forecast whether a new customer will purchase insurance based on their age and estimated salary. </a:t>
            </a:r>
          </a:p>
          <a:p>
            <a:pPr algn="just"/>
            <a:r>
              <a:rPr lang="en-US" sz="2000" dirty="0">
                <a:solidFill>
                  <a:schemeClr val="tx1"/>
                </a:solidFill>
                <a:latin typeface="+mn-lt"/>
              </a:rPr>
              <a:t>The study involves a comprehensive comparative analysis of various algorithms—including Logistic Regression, K-Nearest Neighbors, Support Vector Machine, Decision Trees, and Random Forest.</a:t>
            </a:r>
          </a:p>
          <a:p>
            <a:pPr algn="just"/>
            <a:r>
              <a:rPr lang="en-US" sz="2000" dirty="0">
                <a:solidFill>
                  <a:schemeClr val="tx1"/>
                </a:solidFill>
                <a:latin typeface="+mn-lt"/>
              </a:rPr>
              <a:t>The approach includes data preprocessing, selection and implementation of multiple classification models, followed by training, evaluation, and performance comparison using metrics like accuracy, precision, recall, and F1-score. </a:t>
            </a:r>
          </a:p>
          <a:p>
            <a:pPr algn="just"/>
            <a:r>
              <a:rPr lang="en-US" sz="2000" dirty="0">
                <a:solidFill>
                  <a:schemeClr val="tx1"/>
                </a:solidFill>
                <a:latin typeface="+mn-lt"/>
              </a:rPr>
              <a:t>Key insights are extracted by analyzing the trade-offs between accuracy, model complexity, and generalization potential. The study identifies the most suitable algorithm that balances accuracy and generalization, minimizing overfitting.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Abstract</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4885C57-436D-84E9-8196-2389BCBF81E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E155C23-B13F-FEE0-AD85-092431756E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D0D3064-A48D-43E1-8CEB-F5992FDF96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Results (Questions)</a:t>
            </a:r>
          </a:p>
        </p:txBody>
      </p:sp>
      <p:sp>
        <p:nvSpPr>
          <p:cNvPr id="2" name="Text Placeholder 2">
            <a:extLst>
              <a:ext uri="{FF2B5EF4-FFF2-40B4-BE49-F238E27FC236}">
                <a16:creationId xmlns:a16="http://schemas.microsoft.com/office/drawing/2014/main" id="{B2A76C0D-9714-20A1-21BC-53EFFE28F010}"/>
              </a:ext>
            </a:extLst>
          </p:cNvPr>
          <p:cNvSpPr txBox="1">
            <a:spLocks/>
          </p:cNvSpPr>
          <p:nvPr/>
        </p:nvSpPr>
        <p:spPr>
          <a:xfrm>
            <a:off x="709194" y="1457301"/>
            <a:ext cx="10957611"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t>Lessons Learned and Real-Life Application</a:t>
            </a:r>
          </a:p>
          <a:p>
            <a:pPr algn="just"/>
            <a:r>
              <a:rPr lang="en-US" sz="2000" b="1" dirty="0"/>
              <a:t>The Critical Role of Feature Scaling (for Distance-Based Algorithms):</a:t>
            </a:r>
            <a:r>
              <a:rPr lang="en-US" sz="2000" dirty="0"/>
              <a:t> The study reinforced that algorithms reliant on distance metrics (like </a:t>
            </a:r>
            <a:r>
              <a:rPr lang="en-US" sz="2000" b="1" dirty="0"/>
              <a:t>KNN</a:t>
            </a:r>
            <a:r>
              <a:rPr lang="en-US" sz="2000" dirty="0"/>
              <a:t> and </a:t>
            </a:r>
            <a:r>
              <a:rPr lang="en-US" sz="2000" b="1" dirty="0"/>
              <a:t>SVM</a:t>
            </a:r>
            <a:r>
              <a:rPr lang="en-US" sz="2000" dirty="0"/>
              <a:t>) perform poorly if the features are not scaled. In this case, </a:t>
            </a:r>
            <a:r>
              <a:rPr lang="en-US" sz="2000" dirty="0" err="1"/>
              <a:t>EstimatedSalary</a:t>
            </a:r>
            <a:r>
              <a:rPr lang="en-US" sz="2000" dirty="0"/>
              <a:t> (ranging up to $150,000) would dominate Age (ranging up to 60s) in distance calculations. </a:t>
            </a:r>
          </a:p>
          <a:p>
            <a:pPr algn="just"/>
            <a:r>
              <a:rPr lang="en-US" sz="2000" b="1" dirty="0"/>
              <a:t>Standard Scaling</a:t>
            </a:r>
            <a:r>
              <a:rPr lang="en-US" sz="2000" dirty="0"/>
              <a:t> was essential to normalize the data, ensuring both features contributed equally to the model's decision-making process, a crucial step for achieving high accuracy.</a:t>
            </a:r>
          </a:p>
          <a:p>
            <a:pPr algn="just"/>
            <a:r>
              <a:rPr lang="en-US" sz="2000" b="1" dirty="0"/>
              <a:t>The Power of Visualization for Model Interpretation:</a:t>
            </a:r>
            <a:r>
              <a:rPr lang="en-US" sz="2000" dirty="0"/>
              <a:t> While the 93% accuracy metric is impressive, the </a:t>
            </a:r>
            <a:r>
              <a:rPr lang="en-US" sz="2000" b="1" dirty="0"/>
              <a:t>Decision Boundary Plot</a:t>
            </a:r>
            <a:r>
              <a:rPr lang="en-US" sz="2000" dirty="0"/>
              <a:t> provided the most intuitive and powerful lesson. It clearly illustrates </a:t>
            </a:r>
            <a:r>
              <a:rPr lang="en-US" sz="2000" i="1" dirty="0"/>
              <a:t>why</a:t>
            </a:r>
            <a:r>
              <a:rPr lang="en-US" sz="2000" dirty="0"/>
              <a:t> the model makes its predictions, immediately identifying the high-value customer segment (Older, Wealthier). This kind of visualization is far more impactful for business stakeholders than a raw metric.</a:t>
            </a:r>
          </a:p>
        </p:txBody>
      </p:sp>
    </p:spTree>
    <p:extLst>
      <p:ext uri="{BB962C8B-B14F-4D97-AF65-F5344CB8AC3E}">
        <p14:creationId xmlns:p14="http://schemas.microsoft.com/office/powerpoint/2010/main" val="428658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F93A48B-977F-A7B1-F0F2-CD663DFA23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4699AA-3CEA-9949-2C99-F482BE2D940C}"/>
              </a:ext>
            </a:extLst>
          </p:cNvPr>
          <p:cNvSpPr>
            <a:spLocks noGrp="1"/>
          </p:cNvSpPr>
          <p:nvPr>
            <p:ph type="title"/>
          </p:nvPr>
        </p:nvSpPr>
        <p:spPr>
          <a:xfrm>
            <a:off x="838200" y="365125"/>
            <a:ext cx="10515600" cy="809649"/>
          </a:xfrm>
        </p:spPr>
        <p:txBody>
          <a:bodyPr/>
          <a:lstStyle/>
          <a:p>
            <a:r>
              <a:rPr lang="en-US" sz="3700" b="1" dirty="0">
                <a:solidFill>
                  <a:srgbClr val="0B49CB"/>
                </a:solidFill>
              </a:rPr>
              <a:t>Results (Applications)</a:t>
            </a:r>
            <a:br>
              <a:rPr lang="en-US" sz="3700" b="1" dirty="0">
                <a:solidFill>
                  <a:srgbClr val="0B49CB"/>
                </a:solidFill>
              </a:rPr>
            </a:br>
            <a:endParaRPr lang="en-IN" sz="3700" dirty="0"/>
          </a:p>
        </p:txBody>
      </p:sp>
      <p:sp>
        <p:nvSpPr>
          <p:cNvPr id="5" name="Content Placeholder 4">
            <a:extLst>
              <a:ext uri="{FF2B5EF4-FFF2-40B4-BE49-F238E27FC236}">
                <a16:creationId xmlns:a16="http://schemas.microsoft.com/office/drawing/2014/main" id="{ACEF14B3-757E-DE9B-35C7-47AEA2EE1D54}"/>
              </a:ext>
            </a:extLst>
          </p:cNvPr>
          <p:cNvSpPr>
            <a:spLocks noGrp="1"/>
          </p:cNvSpPr>
          <p:nvPr>
            <p:ph sz="half" idx="1"/>
          </p:nvPr>
        </p:nvSpPr>
        <p:spPr>
          <a:xfrm>
            <a:off x="770011" y="1394594"/>
            <a:ext cx="5181600" cy="4351338"/>
          </a:xfrm>
        </p:spPr>
        <p:txBody>
          <a:bodyPr/>
          <a:lstStyle/>
          <a:p>
            <a:pPr marL="0" indent="0" algn="just">
              <a:buNone/>
            </a:pPr>
            <a:r>
              <a:rPr lang="en-US" sz="2000" b="1" dirty="0"/>
              <a:t>Case Study 1: Targeted Marketing for Financial Services (Credit Card Offers)</a:t>
            </a:r>
          </a:p>
          <a:p>
            <a:pPr algn="just"/>
            <a:r>
              <a:rPr lang="en-US" sz="2000" b="1" dirty="0"/>
              <a:t>Scenario:</a:t>
            </a:r>
            <a:r>
              <a:rPr lang="en-US" sz="2000" dirty="0"/>
              <a:t> When bank launches premium credit card and needs to find existing customers likely to accept the offer.</a:t>
            </a:r>
          </a:p>
          <a:p>
            <a:pPr algn="just"/>
            <a:r>
              <a:rPr lang="en-US" sz="2000" b="1" dirty="0"/>
              <a:t>Algorithm:</a:t>
            </a:r>
            <a:r>
              <a:rPr lang="en-US" sz="2000" dirty="0"/>
              <a:t> A classification model (Logistic Regression or SVM) is trained on historical data, using </a:t>
            </a:r>
            <a:r>
              <a:rPr lang="en-US" sz="2000" b="1" dirty="0"/>
              <a:t>Customer Age</a:t>
            </a:r>
            <a:r>
              <a:rPr lang="en-US" sz="2000" dirty="0"/>
              <a:t>, </a:t>
            </a:r>
            <a:r>
              <a:rPr lang="en-US" sz="2000" b="1" dirty="0"/>
              <a:t>Annual Income</a:t>
            </a:r>
            <a:r>
              <a:rPr lang="en-US" sz="2000" dirty="0"/>
              <a:t>, </a:t>
            </a:r>
            <a:r>
              <a:rPr lang="en-US" sz="2000" b="1" dirty="0"/>
              <a:t>Existing Credit Score</a:t>
            </a:r>
            <a:r>
              <a:rPr lang="en-US" sz="2000" dirty="0"/>
              <a:t>, and </a:t>
            </a:r>
            <a:r>
              <a:rPr lang="en-US" sz="2000" b="1" dirty="0"/>
              <a:t>Past Product Uptake</a:t>
            </a:r>
            <a:r>
              <a:rPr lang="en-US" sz="2000" dirty="0"/>
              <a:t> to predict the target variable </a:t>
            </a:r>
            <a:r>
              <a:rPr lang="en-US" sz="2000" b="1" dirty="0"/>
              <a:t>'Accepted Offer'</a:t>
            </a:r>
            <a:r>
              <a:rPr lang="en-US" sz="2000" dirty="0"/>
              <a:t>.</a:t>
            </a:r>
          </a:p>
          <a:p>
            <a:pPr algn="just"/>
            <a:r>
              <a:rPr lang="en-US" sz="2000" b="1" dirty="0"/>
              <a:t>Application:</a:t>
            </a:r>
            <a:r>
              <a:rPr lang="en-US" sz="2000" dirty="0"/>
              <a:t> The model allows the bank to filter the customer database, focusing marketing spend (e.g., Age 40+, Income &gt;$100,000, Credit Score &gt;750), reducing email costs and increasing the </a:t>
            </a:r>
            <a:r>
              <a:rPr lang="en-US" sz="2000" b="1" dirty="0"/>
              <a:t>Conversion Rate</a:t>
            </a:r>
            <a:r>
              <a:rPr lang="en-US" sz="2000" dirty="0"/>
              <a:t>.</a:t>
            </a:r>
          </a:p>
          <a:p>
            <a:pPr marL="0" indent="0" algn="just">
              <a:buNone/>
            </a:pPr>
            <a:endParaRPr lang="en-IN" sz="2000" dirty="0"/>
          </a:p>
        </p:txBody>
      </p:sp>
      <p:sp>
        <p:nvSpPr>
          <p:cNvPr id="7" name="Content Placeholder 6">
            <a:extLst>
              <a:ext uri="{FF2B5EF4-FFF2-40B4-BE49-F238E27FC236}">
                <a16:creationId xmlns:a16="http://schemas.microsoft.com/office/drawing/2014/main" id="{622024BA-0B70-6351-E28D-7380B7966AB4}"/>
              </a:ext>
            </a:extLst>
          </p:cNvPr>
          <p:cNvSpPr>
            <a:spLocks noGrp="1"/>
          </p:cNvSpPr>
          <p:nvPr>
            <p:ph sz="half" idx="2"/>
          </p:nvPr>
        </p:nvSpPr>
        <p:spPr>
          <a:xfrm>
            <a:off x="6096000" y="1394594"/>
            <a:ext cx="5181600" cy="4351338"/>
          </a:xfrm>
        </p:spPr>
        <p:txBody>
          <a:bodyPr/>
          <a:lstStyle/>
          <a:p>
            <a:pPr marL="0" indent="0" algn="just">
              <a:buNone/>
            </a:pPr>
            <a:r>
              <a:rPr lang="en-US" sz="2000" b="1" dirty="0"/>
              <a:t>Case Study 2: Customer Churn Prediction for Telecom/Subscription Services</a:t>
            </a:r>
          </a:p>
          <a:p>
            <a:pPr algn="just"/>
            <a:r>
              <a:rPr lang="en-US" sz="2000" b="1" dirty="0"/>
              <a:t>Scenario:</a:t>
            </a:r>
            <a:r>
              <a:rPr lang="en-US" sz="2000" dirty="0"/>
              <a:t> A mobile company wants to actively retain customers who are likely to cancel their service.</a:t>
            </a:r>
          </a:p>
          <a:p>
            <a:pPr algn="just"/>
            <a:r>
              <a:rPr lang="en-US" sz="2000" b="1" dirty="0"/>
              <a:t>Algorithm:</a:t>
            </a:r>
            <a:r>
              <a:rPr lang="en-US" sz="2000" dirty="0"/>
              <a:t> A classification model (KNN or Random Forest) is trained on data like </a:t>
            </a:r>
            <a:r>
              <a:rPr lang="en-US" sz="2000" b="1" dirty="0"/>
              <a:t>Monthly Usage</a:t>
            </a:r>
            <a:r>
              <a:rPr lang="en-US" sz="2000" dirty="0"/>
              <a:t>, </a:t>
            </a:r>
            <a:r>
              <a:rPr lang="en-US" sz="2000" b="1" dirty="0"/>
              <a:t>Number of Customer Support Calls</a:t>
            </a:r>
            <a:r>
              <a:rPr lang="en-US" sz="2000" dirty="0"/>
              <a:t>, </a:t>
            </a:r>
            <a:r>
              <a:rPr lang="en-US" sz="2000" b="1" dirty="0"/>
              <a:t>Contract Duration</a:t>
            </a:r>
            <a:r>
              <a:rPr lang="en-US" sz="2000" dirty="0"/>
              <a:t>, and </a:t>
            </a:r>
            <a:r>
              <a:rPr lang="en-US" sz="2000" b="1" dirty="0"/>
              <a:t>Reported Network Issues</a:t>
            </a:r>
            <a:r>
              <a:rPr lang="en-US" sz="2000" dirty="0"/>
              <a:t> to predict the target variable </a:t>
            </a:r>
            <a:r>
              <a:rPr lang="en-US" sz="2000" b="1" dirty="0"/>
              <a:t>'Churn in Next Days'</a:t>
            </a:r>
            <a:r>
              <a:rPr lang="en-US" sz="2000" dirty="0"/>
              <a:t>.</a:t>
            </a:r>
          </a:p>
          <a:p>
            <a:pPr algn="just"/>
            <a:r>
              <a:rPr lang="en-US" sz="2000" b="1" dirty="0"/>
              <a:t>Application:</a:t>
            </a:r>
            <a:r>
              <a:rPr lang="en-US" sz="2000" dirty="0"/>
              <a:t> The model provides a </a:t>
            </a:r>
            <a:r>
              <a:rPr lang="en-US" sz="2000" b="1" dirty="0"/>
              <a:t>Churn Probability Score</a:t>
            </a:r>
            <a:r>
              <a:rPr lang="en-US" sz="2000" dirty="0"/>
              <a:t> for every customer. The company can then offer proactive, tailored incentives to the customers with the highest churn risk before the customer is lost. </a:t>
            </a:r>
            <a:endParaRPr lang="en-IN" sz="2000" dirty="0"/>
          </a:p>
        </p:txBody>
      </p:sp>
      <p:sp>
        <p:nvSpPr>
          <p:cNvPr id="6" name="Slide Number Placeholder 5">
            <a:extLst>
              <a:ext uri="{FF2B5EF4-FFF2-40B4-BE49-F238E27FC236}">
                <a16:creationId xmlns:a16="http://schemas.microsoft.com/office/drawing/2014/main" id="{FE99C5BD-FEAA-8761-B06F-0FA477A244F5}"/>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855BB624-4EBE-978F-F839-C19DFF291D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b="1" dirty="0">
              <a:solidFill>
                <a:srgbClr val="0B49CB"/>
              </a:solidFill>
              <a:latin typeface="+mj-lt"/>
            </a:endParaRPr>
          </a:p>
        </p:txBody>
      </p:sp>
      <p:sp>
        <p:nvSpPr>
          <p:cNvPr id="2" name="Text Placeholder 2">
            <a:extLst>
              <a:ext uri="{FF2B5EF4-FFF2-40B4-BE49-F238E27FC236}">
                <a16:creationId xmlns:a16="http://schemas.microsoft.com/office/drawing/2014/main" id="{5037C832-A311-5C04-22E6-60E559CA472D}"/>
              </a:ext>
            </a:extLst>
          </p:cNvPr>
          <p:cNvSpPr txBox="1">
            <a:spLocks/>
          </p:cNvSpPr>
          <p:nvPr/>
        </p:nvSpPr>
        <p:spPr>
          <a:xfrm>
            <a:off x="709194" y="1457301"/>
            <a:ext cx="10957611"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Tree>
    <p:extLst>
      <p:ext uri="{BB962C8B-B14F-4D97-AF65-F5344CB8AC3E}">
        <p14:creationId xmlns:p14="http://schemas.microsoft.com/office/powerpoint/2010/main" val="173928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48DFBD0-40E1-68E9-275F-045326B1C80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549AF4-B2D0-81CD-4EB1-82F63FEE711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ext Placeholder 2">
            <a:extLst>
              <a:ext uri="{FF2B5EF4-FFF2-40B4-BE49-F238E27FC236}">
                <a16:creationId xmlns:a16="http://schemas.microsoft.com/office/drawing/2014/main" id="{D0F0678B-F183-C427-EDB1-CD02A6AE38BF}"/>
              </a:ext>
            </a:extLst>
          </p:cNvPr>
          <p:cNvSpPr>
            <a:spLocks noGrp="1"/>
          </p:cNvSpPr>
          <p:nvPr>
            <p:ph type="body" sz="half" idx="4294967295"/>
          </p:nvPr>
        </p:nvSpPr>
        <p:spPr>
          <a:xfrm>
            <a:off x="820738" y="1443673"/>
            <a:ext cx="10637234" cy="4225925"/>
          </a:xfrm>
          <a:prstGeom prst="rect">
            <a:avLst/>
          </a:prstGeom>
        </p:spPr>
        <p:txBody>
          <a:bodyPr vert="horz" lIns="91440" tIns="45720" rIns="91440" bIns="45720" rtlCol="0" anchor="t">
            <a:noAutofit/>
          </a:bodyPr>
          <a:lstStyle/>
          <a:p>
            <a:pPr algn="just"/>
            <a:r>
              <a:rPr lang="en-US" sz="2000" dirty="0"/>
              <a:t>The results revealed key insights into customer insurance purchase prediction using ML classifiers. </a:t>
            </a:r>
          </a:p>
          <a:p>
            <a:pPr algn="just"/>
            <a:r>
              <a:rPr lang="en-US" sz="2000" b="1" dirty="0"/>
              <a:t>Support Vector Machines</a:t>
            </a:r>
            <a:r>
              <a:rPr lang="en-US" sz="2000" dirty="0"/>
              <a:t> achieved the highest accuracy and F1 scores, confirming their ability to generalize effectively and minimize overfitting by aggregating predictions.</a:t>
            </a:r>
          </a:p>
          <a:p>
            <a:pPr algn="just"/>
            <a:r>
              <a:rPr lang="en-US" sz="2000" dirty="0"/>
              <a:t>This robust performance is consistent with findings in recent literature, where Random Forests and SVMs are favored for tabular, low-dimensional datasets typical of insurance applications. </a:t>
            </a:r>
          </a:p>
          <a:p>
            <a:pPr algn="just"/>
            <a:r>
              <a:rPr lang="en-US" sz="2000" dirty="0"/>
              <a:t>Customers with higher estimated salaries and those in younger to middle age brackets were significantly more likely to purchase insurance.</a:t>
            </a:r>
          </a:p>
          <a:p>
            <a:pPr algn="just"/>
            <a:r>
              <a:rPr lang="en-US" sz="2000" dirty="0"/>
              <a:t>This mirrors domain expectations and validates the model's ability to capture essential predictors. The relatively strong performance of interpretable models like Logistic Regression also means that actionable business insights can be extracted in addition to predictions.</a:t>
            </a:r>
          </a:p>
        </p:txBody>
      </p:sp>
      <p:sp>
        <p:nvSpPr>
          <p:cNvPr id="4" name="Title 1">
            <a:extLst>
              <a:ext uri="{FF2B5EF4-FFF2-40B4-BE49-F238E27FC236}">
                <a16:creationId xmlns:a16="http://schemas.microsoft.com/office/drawing/2014/main" id="{6DEB395A-86C9-140E-5CD2-62DFB1A0E1D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Discussion</a:t>
            </a:r>
          </a:p>
        </p:txBody>
      </p:sp>
    </p:spTree>
    <p:extLst>
      <p:ext uri="{BB962C8B-B14F-4D97-AF65-F5344CB8AC3E}">
        <p14:creationId xmlns:p14="http://schemas.microsoft.com/office/powerpoint/2010/main" val="183444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DF81EC2-2965-E977-5483-78A7470C185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FF9981C3-2152-40BD-D2BE-998CEFF6E222}"/>
              </a:ext>
            </a:extLst>
          </p:cNvPr>
          <p:cNvSpPr>
            <a:spLocks noGrp="1"/>
          </p:cNvSpPr>
          <p:nvPr>
            <p:ph type="body" idx="1"/>
          </p:nvPr>
        </p:nvSpPr>
        <p:spPr>
          <a:xfrm>
            <a:off x="839788" y="1313911"/>
            <a:ext cx="5157787" cy="823912"/>
          </a:xfrm>
        </p:spPr>
        <p:txBody>
          <a:bodyPr/>
          <a:lstStyle/>
          <a:p>
            <a:r>
              <a:rPr lang="en-US" sz="2000" dirty="0"/>
              <a:t>Strengths:</a:t>
            </a:r>
            <a:endParaRPr lang="en-IN" sz="2000" dirty="0"/>
          </a:p>
        </p:txBody>
      </p:sp>
      <p:sp>
        <p:nvSpPr>
          <p:cNvPr id="7" name="Content Placeholder 6">
            <a:extLst>
              <a:ext uri="{FF2B5EF4-FFF2-40B4-BE49-F238E27FC236}">
                <a16:creationId xmlns:a16="http://schemas.microsoft.com/office/drawing/2014/main" id="{760F69B8-7961-CE0D-D6FA-EF92421DD1BF}"/>
              </a:ext>
            </a:extLst>
          </p:cNvPr>
          <p:cNvSpPr>
            <a:spLocks noGrp="1"/>
          </p:cNvSpPr>
          <p:nvPr>
            <p:ph sz="half" idx="2"/>
          </p:nvPr>
        </p:nvSpPr>
        <p:spPr>
          <a:xfrm>
            <a:off x="839788" y="2137823"/>
            <a:ext cx="5157787" cy="3684588"/>
          </a:xfrm>
        </p:spPr>
        <p:txBody>
          <a:bodyPr/>
          <a:lstStyle/>
          <a:p>
            <a:pPr algn="just"/>
            <a:r>
              <a:rPr lang="en-US" sz="2000" b="1" dirty="0"/>
              <a:t>Model diversity and robustness:</a:t>
            </a:r>
            <a:r>
              <a:rPr lang="en-US" sz="2000" dirty="0"/>
              <a:t> Testing various techniques ensured by selecting best-performing model based on empirical evidence.</a:t>
            </a:r>
          </a:p>
          <a:p>
            <a:pPr algn="just"/>
            <a:r>
              <a:rPr lang="en-US" sz="2000" b="1" dirty="0"/>
              <a:t>Interpretability:</a:t>
            </a:r>
            <a:r>
              <a:rPr lang="en-US" sz="2000" dirty="0"/>
              <a:t> Transparent algorithms like Logistic Regression and Decision Trees supply insights into feature importance, supporting both compliance and business strategy.</a:t>
            </a:r>
          </a:p>
          <a:p>
            <a:pPr algn="just"/>
            <a:r>
              <a:rPr lang="en-US" sz="2000" b="1" dirty="0"/>
              <a:t>Efficiency:</a:t>
            </a:r>
            <a:r>
              <a:rPr lang="en-US" sz="2000" dirty="0"/>
              <a:t> Computational requirements were manageable, making the models deployable in a real-world bank-insurance setting.</a:t>
            </a:r>
          </a:p>
          <a:p>
            <a:pPr algn="just"/>
            <a:endParaRPr lang="en-IN" sz="2000" b="1" dirty="0"/>
          </a:p>
        </p:txBody>
      </p:sp>
      <p:sp>
        <p:nvSpPr>
          <p:cNvPr id="8" name="Text Placeholder 7">
            <a:extLst>
              <a:ext uri="{FF2B5EF4-FFF2-40B4-BE49-F238E27FC236}">
                <a16:creationId xmlns:a16="http://schemas.microsoft.com/office/drawing/2014/main" id="{76A32968-BE2B-99A3-2E84-60C6C7E840F9}"/>
              </a:ext>
            </a:extLst>
          </p:cNvPr>
          <p:cNvSpPr>
            <a:spLocks noGrp="1"/>
          </p:cNvSpPr>
          <p:nvPr>
            <p:ph type="body" sz="quarter" idx="3"/>
          </p:nvPr>
        </p:nvSpPr>
        <p:spPr>
          <a:xfrm>
            <a:off x="6172200" y="1313911"/>
            <a:ext cx="5183188" cy="823912"/>
          </a:xfrm>
        </p:spPr>
        <p:txBody>
          <a:bodyPr/>
          <a:lstStyle/>
          <a:p>
            <a:r>
              <a:rPr lang="en-US" sz="2000" dirty="0"/>
              <a:t>Limitations:</a:t>
            </a:r>
            <a:endParaRPr lang="en-IN" sz="2000" dirty="0"/>
          </a:p>
        </p:txBody>
      </p:sp>
      <p:sp>
        <p:nvSpPr>
          <p:cNvPr id="9" name="Content Placeholder 8">
            <a:extLst>
              <a:ext uri="{FF2B5EF4-FFF2-40B4-BE49-F238E27FC236}">
                <a16:creationId xmlns:a16="http://schemas.microsoft.com/office/drawing/2014/main" id="{86EB2475-DAEF-6811-BB9B-BD06FC30E99C}"/>
              </a:ext>
            </a:extLst>
          </p:cNvPr>
          <p:cNvSpPr>
            <a:spLocks noGrp="1"/>
          </p:cNvSpPr>
          <p:nvPr>
            <p:ph sz="quarter" idx="4"/>
          </p:nvPr>
        </p:nvSpPr>
        <p:spPr>
          <a:xfrm>
            <a:off x="6172200" y="2137823"/>
            <a:ext cx="5183188" cy="3684588"/>
          </a:xfrm>
        </p:spPr>
        <p:txBody>
          <a:bodyPr/>
          <a:lstStyle/>
          <a:p>
            <a:pPr algn="just"/>
            <a:r>
              <a:rPr lang="en-US" sz="2000" b="1" dirty="0"/>
              <a:t>Feature simplicity:</a:t>
            </a:r>
            <a:r>
              <a:rPr lang="en-US" sz="2000" dirty="0"/>
              <a:t> Limiting inputs(age and estimated salary) constrains </a:t>
            </a:r>
            <a:r>
              <a:rPr lang="en-US" sz="2000" dirty="0" err="1"/>
              <a:t>performance.i</a:t>
            </a:r>
            <a:r>
              <a:rPr lang="en-US" sz="2000" dirty="0"/>
              <a:t> should also include features like occupation, location, or behavioral metrics could improve prediction power.</a:t>
            </a:r>
          </a:p>
          <a:p>
            <a:pPr algn="just"/>
            <a:r>
              <a:rPr lang="en-US" sz="2000" b="1" dirty="0"/>
              <a:t>Data assumptions:</a:t>
            </a:r>
            <a:r>
              <a:rPr lang="en-US" sz="2000" dirty="0"/>
              <a:t> All the data are based on quality and representativeness, while real scenario may contain noise or bias that impacts generalization.</a:t>
            </a:r>
          </a:p>
          <a:p>
            <a:pPr algn="just"/>
            <a:r>
              <a:rPr lang="en-US" sz="2000" b="1" dirty="0"/>
              <a:t>Outliers and generalizability:</a:t>
            </a:r>
            <a:r>
              <a:rPr lang="en-US" sz="2000" dirty="0"/>
              <a:t> Outliers and changes in external economic conditions might reduce accuracy on future data.</a:t>
            </a:r>
          </a:p>
        </p:txBody>
      </p:sp>
      <p:sp>
        <p:nvSpPr>
          <p:cNvPr id="6" name="Slide Number Placeholder 5">
            <a:extLst>
              <a:ext uri="{FF2B5EF4-FFF2-40B4-BE49-F238E27FC236}">
                <a16:creationId xmlns:a16="http://schemas.microsoft.com/office/drawing/2014/main" id="{B2F4C806-4943-5E00-D003-63CF961E453B}"/>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7D79BCB2-C6D9-4316-A93D-C701FB264E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Discussion</a:t>
            </a:r>
          </a:p>
        </p:txBody>
      </p:sp>
    </p:spTree>
    <p:extLst>
      <p:ext uri="{BB962C8B-B14F-4D97-AF65-F5344CB8AC3E}">
        <p14:creationId xmlns:p14="http://schemas.microsoft.com/office/powerpoint/2010/main" val="2057011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45F9611-5407-5F7F-D3ED-F37CDF468BA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E454079-F064-9064-FB6A-A8D5959C081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3CCBBA0-D0DA-E22E-5147-041ABD0DF3C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Conclusion </a:t>
            </a:r>
          </a:p>
        </p:txBody>
      </p:sp>
      <p:sp>
        <p:nvSpPr>
          <p:cNvPr id="5" name="Rectangle 2">
            <a:extLst>
              <a:ext uri="{FF2B5EF4-FFF2-40B4-BE49-F238E27FC236}">
                <a16:creationId xmlns:a16="http://schemas.microsoft.com/office/drawing/2014/main" id="{E20BB6AD-87CA-3FB2-0F15-B8D89AC17DB8}"/>
              </a:ext>
            </a:extLst>
          </p:cNvPr>
          <p:cNvSpPr>
            <a:spLocks noGrp="1" noChangeArrowheads="1"/>
          </p:cNvSpPr>
          <p:nvPr>
            <p:ph type="body" sz="half" idx="4294967295"/>
          </p:nvPr>
        </p:nvSpPr>
        <p:spPr bwMode="auto">
          <a:xfrm>
            <a:off x="838200" y="1620407"/>
            <a:ext cx="10515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fontAlgn="ctr">
              <a:lnSpc>
                <a:spcPct val="100000"/>
              </a:lnSpc>
            </a:pPr>
            <a:r>
              <a:rPr kumimoji="0" lang="en-US" altLang="en-US" sz="2000" b="0" i="0" u="none" strike="noStrike" cap="none" normalizeH="0" baseline="0" dirty="0">
                <a:ln>
                  <a:noFill/>
                </a:ln>
                <a:solidFill>
                  <a:schemeClr val="tx1"/>
                </a:solidFill>
                <a:effectLst/>
                <a:latin typeface="+mn-lt"/>
                <a:ea typeface="var(--font-fk-grotesk-neue)"/>
              </a:rPr>
              <a:t>This project successfully demonstrated the effectiveness of ML algorithms for predicting customer insurance purchases using simple demographic factors like age and estimated salary. </a:t>
            </a:r>
          </a:p>
          <a:p>
            <a:pPr algn="just" fontAlgn="ctr">
              <a:lnSpc>
                <a:spcPct val="100000"/>
              </a:lnSpc>
            </a:pPr>
            <a:r>
              <a:rPr kumimoji="0" lang="en-US" altLang="en-US" sz="2000" b="0" i="0" u="none" strike="noStrike" cap="none" normalizeH="0" baseline="0" dirty="0">
                <a:ln>
                  <a:noFill/>
                </a:ln>
                <a:solidFill>
                  <a:schemeClr val="tx1"/>
                </a:solidFill>
                <a:effectLst/>
                <a:latin typeface="+mn-lt"/>
                <a:ea typeface="var(--font-fk-grotesk-neue)"/>
              </a:rPr>
              <a:t>Random Forest and SVM models achieved the highest accuracy and generalization, consistently outperforming baseline methods and matching contemporary state-of-the-art benchmarks. Younger customers with higher salaries were identified as having a higher likelihood of purchasing insurance, confirming key patterns within the field.</a:t>
            </a:r>
          </a:p>
          <a:p>
            <a:pPr algn="just" fontAlgn="ctr">
              <a:lnSpc>
                <a:spcPct val="100000"/>
              </a:lnSpc>
            </a:pPr>
            <a:r>
              <a:rPr kumimoji="0" lang="en-US" altLang="en-US" sz="2000" b="0" i="0" u="none" strike="noStrike" cap="none" normalizeH="0" baseline="0" dirty="0">
                <a:ln>
                  <a:noFill/>
                </a:ln>
                <a:solidFill>
                  <a:schemeClr val="tx1"/>
                </a:solidFill>
                <a:effectLst/>
                <a:latin typeface="+mn-lt"/>
                <a:ea typeface="var(--font-fk-grotesk-neue)"/>
              </a:rPr>
              <a:t>The significance of this work lies in its potential to enable insurance companies to optimize customer targeting, refine marketing strategies, and improve sales conversion rates using data-driven insights. </a:t>
            </a:r>
            <a:r>
              <a:rPr lang="en-US" altLang="en-US" sz="2000" dirty="0">
                <a:latin typeface="+mn-lt"/>
                <a:ea typeface="var(--font-fk-grotesk-neue)"/>
              </a:rPr>
              <a:t>Automation of prediction</a:t>
            </a:r>
            <a:r>
              <a:rPr kumimoji="0" lang="en-US" altLang="en-US" sz="2000" b="0" i="0" u="none" strike="noStrike" cap="none" normalizeH="0" baseline="0" dirty="0">
                <a:ln>
                  <a:noFill/>
                </a:ln>
                <a:solidFill>
                  <a:schemeClr val="tx1"/>
                </a:solidFill>
                <a:effectLst/>
                <a:latin typeface="+mn-lt"/>
                <a:ea typeface="var(--font-fk-grotesk-neue)"/>
              </a:rPr>
              <a:t> can personalize outreach and allocate resources more efficiently, resulting in enhanced customer experience and operational cost savings. </a:t>
            </a:r>
          </a:p>
          <a:p>
            <a:pPr algn="just" fontAlgn="ctr">
              <a:lnSpc>
                <a:spcPct val="100000"/>
              </a:lnSpc>
            </a:pPr>
            <a:r>
              <a:rPr kumimoji="0" lang="en-US" altLang="en-US" sz="2000" b="0" i="0" u="none" strike="noStrike" cap="none" normalizeH="0" baseline="0" dirty="0">
                <a:ln>
                  <a:noFill/>
                </a:ln>
                <a:solidFill>
                  <a:schemeClr val="tx1"/>
                </a:solidFill>
                <a:effectLst/>
                <a:latin typeface="+mn-lt"/>
                <a:ea typeface="var(--font-fk-grotesk-neue)"/>
              </a:rPr>
              <a:t>Future research should focus on incorporating richer datasets, including behavioral, geographic, and external economic variables, to boost predictive power and adaptability. </a:t>
            </a: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56434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8ED3F80-B5A6-1EBC-A7FF-CC8DC6650CA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5E5F8B0-E6B4-EC6E-29CD-A0F90F01CD62}"/>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B763041-EAFB-8B0F-0F10-99685707569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References</a:t>
            </a:r>
          </a:p>
        </p:txBody>
      </p:sp>
      <p:sp>
        <p:nvSpPr>
          <p:cNvPr id="5" name="Rectangle 2">
            <a:extLst>
              <a:ext uri="{FF2B5EF4-FFF2-40B4-BE49-F238E27FC236}">
                <a16:creationId xmlns:a16="http://schemas.microsoft.com/office/drawing/2014/main" id="{31681B00-9541-F4B8-95A1-F8B91EE21188}"/>
              </a:ext>
            </a:extLst>
          </p:cNvPr>
          <p:cNvSpPr>
            <a:spLocks noGrp="1" noChangeArrowheads="1"/>
          </p:cNvSpPr>
          <p:nvPr>
            <p:ph type="body" sz="half" idx="4294967295"/>
          </p:nvPr>
        </p:nvSpPr>
        <p:spPr bwMode="auto">
          <a:xfrm>
            <a:off x="734028" y="1274187"/>
            <a:ext cx="105156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000" dirty="0">
                <a:latin typeface="+mn-lt"/>
              </a:rPr>
              <a:t>G. Satheesh Kumar, M. S. Patel, J. A. Paul, V. Sathwik, &amp; J. S. Sreeja. (2024). A Study on a Car Insurance Purchase Prediction Using Two-Class Logistic Regression and Two-Class Boosted Decision Tree. </a:t>
            </a:r>
            <a:r>
              <a:rPr lang="en-US" sz="2000" i="1" dirty="0">
                <a:latin typeface="+mn-lt"/>
              </a:rPr>
              <a:t>International Journal of Basic and Applied Research</a:t>
            </a:r>
            <a:r>
              <a:rPr lang="en-US" sz="2000" dirty="0">
                <a:latin typeface="+mn-lt"/>
              </a:rPr>
              <a:t>, 14(2), 353–359. Available at ijbar.org. </a:t>
            </a:r>
          </a:p>
          <a:p>
            <a:pPr algn="just"/>
            <a:r>
              <a:rPr lang="en-US" sz="2000" dirty="0">
                <a:latin typeface="+mn-lt"/>
              </a:rPr>
              <a:t>K. Mavundla, et al. (2024). Predicting Cross-Selling Health Insurance Products Using Machine Learning Techniques. </a:t>
            </a:r>
            <a:r>
              <a:rPr lang="en-US" sz="2000" i="1" dirty="0">
                <a:latin typeface="+mn-lt"/>
              </a:rPr>
              <a:t>Journal of Computer Information Systems</a:t>
            </a:r>
            <a:r>
              <a:rPr lang="en-US" sz="2000" dirty="0">
                <a:latin typeface="+mn-lt"/>
              </a:rPr>
              <a:t>. </a:t>
            </a:r>
          </a:p>
          <a:p>
            <a:pPr algn="just"/>
            <a:r>
              <a:rPr lang="en-US" sz="2000" dirty="0">
                <a:latin typeface="+mn-lt"/>
              </a:rPr>
              <a:t>U. Orji, et al. (2024). Machine learning for an explainable cost prediction of medical insurance. </a:t>
            </a:r>
            <a:r>
              <a:rPr lang="en-US" sz="2000" i="1" dirty="0">
                <a:latin typeface="+mn-lt"/>
              </a:rPr>
              <a:t>ScienceDirect</a:t>
            </a:r>
            <a:r>
              <a:rPr lang="en-US" sz="2000" dirty="0">
                <a:latin typeface="+mn-lt"/>
              </a:rPr>
              <a:t>. </a:t>
            </a:r>
          </a:p>
          <a:p>
            <a:pPr algn="just"/>
            <a:r>
              <a:rPr lang="en-US" sz="2000" dirty="0">
                <a:latin typeface="+mn-lt"/>
              </a:rPr>
              <a:t>Neural Designer. (2025). Insurance risk prediction with machine learning. Retrieved from </a:t>
            </a:r>
            <a:r>
              <a:rPr lang="en-US" sz="2000" dirty="0" err="1">
                <a:latin typeface="+mn-lt"/>
              </a:rPr>
              <a:t>Labellerr</a:t>
            </a:r>
            <a:r>
              <a:rPr lang="en-US" sz="2000" dirty="0">
                <a:latin typeface="+mn-lt"/>
              </a:rPr>
              <a:t>. (2025, July 24). </a:t>
            </a:r>
          </a:p>
          <a:p>
            <a:pPr algn="just"/>
            <a:r>
              <a:rPr lang="en-US" sz="2000" dirty="0">
                <a:latin typeface="+mn-lt"/>
              </a:rPr>
              <a:t>Insurance Lead Prediction Using Machine Learning. </a:t>
            </a:r>
          </a:p>
          <a:p>
            <a:pPr algn="just"/>
            <a:r>
              <a:rPr lang="en-US" sz="2000" dirty="0">
                <a:latin typeface="+mn-lt"/>
              </a:rPr>
              <a:t>Scribd. (2024). A Study on a Car Insurance Purchase Prediction Using Two-Class Logistic Regression and Two-Class Boosted Decision Tree. </a:t>
            </a:r>
          </a:p>
          <a:p>
            <a:pPr algn="just"/>
            <a:r>
              <a:rPr lang="en-US" sz="2000" dirty="0">
                <a:latin typeface="+mn-lt"/>
              </a:rPr>
              <a:t>Prasad </a:t>
            </a:r>
            <a:r>
              <a:rPr lang="en-US" sz="2000" dirty="0" err="1">
                <a:latin typeface="+mn-lt"/>
              </a:rPr>
              <a:t>Mahamulkar</a:t>
            </a:r>
            <a:r>
              <a:rPr lang="en-US" sz="2000" dirty="0">
                <a:latin typeface="+mn-lt"/>
              </a:rPr>
              <a:t>. (n.d.). Insurance Cross Sell Prediction. </a:t>
            </a:r>
          </a:p>
          <a:p>
            <a:pPr algn="just"/>
            <a:r>
              <a:rPr lang="en-US" sz="2000" dirty="0">
                <a:latin typeface="+mn-lt"/>
              </a:rPr>
              <a:t>Kshitiz </a:t>
            </a:r>
            <a:r>
              <a:rPr lang="en-US" sz="2000" dirty="0" err="1">
                <a:latin typeface="+mn-lt"/>
              </a:rPr>
              <a:t>Rohilla</a:t>
            </a:r>
            <a:r>
              <a:rPr lang="en-US" sz="2000" dirty="0">
                <a:latin typeface="+mn-lt"/>
              </a:rPr>
              <a:t>. (2023). Insurance premium prediction using logistic regression. </a:t>
            </a:r>
          </a:p>
          <a:p>
            <a:pPr algn="just"/>
            <a:r>
              <a:rPr lang="en-US" sz="2000" dirty="0">
                <a:latin typeface="+mn-lt"/>
              </a:rPr>
              <a:t>Nikhil Patil. (2021). Insurance premium prediction. </a:t>
            </a:r>
            <a:r>
              <a:rPr lang="en-US" sz="2000" dirty="0" err="1">
                <a:latin typeface="+mn-lt"/>
              </a:rPr>
              <a:t>ProjectPro</a:t>
            </a:r>
            <a:r>
              <a:rPr lang="en-US" sz="2000" dirty="0">
                <a:latin typeface="+mn-lt"/>
              </a:rPr>
              <a:t>. (2024, October 27). Machine Learning in Insurance: Applications, Use Cases, and Projects. </a:t>
            </a:r>
          </a:p>
          <a:p>
            <a:pPr algn="just"/>
            <a:r>
              <a:rPr lang="en-US" sz="2000" dirty="0" err="1">
                <a:latin typeface="+mn-lt"/>
              </a:rPr>
              <a:t>GeeksforGeeks</a:t>
            </a:r>
            <a:r>
              <a:rPr lang="en-US" sz="2000" dirty="0">
                <a:latin typeface="+mn-lt"/>
              </a:rPr>
              <a:t>. (2022, October 25). Medical Insurance Price Prediction using Machine Learning. </a:t>
            </a:r>
          </a:p>
        </p:txBody>
      </p:sp>
    </p:spTree>
    <p:extLst>
      <p:ext uri="{BB962C8B-B14F-4D97-AF65-F5344CB8AC3E}">
        <p14:creationId xmlns:p14="http://schemas.microsoft.com/office/powerpoint/2010/main" val="97096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0F1745B-3D8F-4678-7CE1-A787137C975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E67EC54-EF36-93CE-43C1-2A90641AF6E3}"/>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8FBD5C97-AFA5-C893-814B-E3561E6BE36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a:solidFill>
                  <a:srgbClr val="0B49CB"/>
                </a:solidFill>
                <a:latin typeface="+mj-lt"/>
              </a:rPr>
              <a:t>Appendices</a:t>
            </a:r>
            <a:endParaRPr lang="en-US" b="1" dirty="0">
              <a:solidFill>
                <a:srgbClr val="0B49CB"/>
              </a:solidFill>
              <a:latin typeface="+mj-lt"/>
            </a:endParaRPr>
          </a:p>
        </p:txBody>
      </p:sp>
      <p:sp>
        <p:nvSpPr>
          <p:cNvPr id="5" name="Rectangle 2">
            <a:extLst>
              <a:ext uri="{FF2B5EF4-FFF2-40B4-BE49-F238E27FC236}">
                <a16:creationId xmlns:a16="http://schemas.microsoft.com/office/drawing/2014/main" id="{7C5831DD-04D6-BBF0-AAB9-695C8053420C}"/>
              </a:ext>
            </a:extLst>
          </p:cNvPr>
          <p:cNvSpPr>
            <a:spLocks noGrp="1" noChangeArrowheads="1"/>
          </p:cNvSpPr>
          <p:nvPr>
            <p:ph type="body" sz="half" idx="4294967295"/>
          </p:nvPr>
        </p:nvSpPr>
        <p:spPr bwMode="auto">
          <a:xfrm>
            <a:off x="838200" y="1966684"/>
            <a:ext cx="10515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None/>
            </a:pPr>
            <a:r>
              <a:rPr lang="en-US" sz="2000" b="1" dirty="0">
                <a:latin typeface="+mn-lt"/>
              </a:rPr>
              <a:t>Additional Graphs and Visualizations:</a:t>
            </a:r>
          </a:p>
          <a:p>
            <a:pPr algn="just"/>
            <a:r>
              <a:rPr lang="en-US" sz="2000" dirty="0">
                <a:latin typeface="+mn-lt"/>
              </a:rPr>
              <a:t>Confusion matrices, ROC curves, and feature importance plots generated for all classifiers.</a:t>
            </a:r>
          </a:p>
          <a:p>
            <a:pPr algn="just"/>
            <a:r>
              <a:rPr lang="en-US" sz="2000" dirty="0">
                <a:latin typeface="+mn-lt"/>
              </a:rPr>
              <a:t>Visualization of model comparison metrics such as accuracy, precision, recall, and F1-score for each algorithm.</a:t>
            </a:r>
          </a:p>
          <a:p>
            <a:pPr algn="just"/>
            <a:r>
              <a:rPr lang="en-US" sz="2000" dirty="0">
                <a:latin typeface="+mn-lt"/>
              </a:rPr>
              <a:t>Graphs showing prediction distributions across different customer age and salary groups.</a:t>
            </a:r>
          </a:p>
          <a:p>
            <a:pPr marL="0" indent="0">
              <a:buNone/>
            </a:pPr>
            <a:endParaRPr lang="en-IN" sz="2000" b="1" dirty="0">
              <a:latin typeface="+mn-lt"/>
            </a:endParaRPr>
          </a:p>
          <a:p>
            <a:pPr marL="0" indent="0">
              <a:buNone/>
            </a:pPr>
            <a:r>
              <a:rPr lang="en-IN" sz="2000" b="1" dirty="0">
                <a:latin typeface="+mn-lt"/>
              </a:rPr>
              <a:t>Instructions to Reproduce Results:</a:t>
            </a:r>
          </a:p>
          <a:p>
            <a:r>
              <a:rPr lang="en-IN" sz="2000" dirty="0">
                <a:latin typeface="+mn-lt"/>
              </a:rPr>
              <a:t>Install required Python libraries: pandas, scikit-learn, </a:t>
            </a:r>
            <a:r>
              <a:rPr lang="en-IN" sz="2000" dirty="0" err="1">
                <a:latin typeface="+mn-lt"/>
              </a:rPr>
              <a:t>numpy</a:t>
            </a:r>
            <a:r>
              <a:rPr lang="en-IN" sz="2000" dirty="0">
                <a:latin typeface="+mn-lt"/>
              </a:rPr>
              <a:t>, matplotlib (for graphs).</a:t>
            </a:r>
          </a:p>
          <a:p>
            <a:r>
              <a:rPr lang="en-IN" sz="2000" dirty="0">
                <a:latin typeface="+mn-lt"/>
              </a:rPr>
              <a:t>Download or place the dataset file in the working directory.</a:t>
            </a:r>
          </a:p>
          <a:p>
            <a:r>
              <a:rPr lang="en-IN" sz="2000" dirty="0">
                <a:latin typeface="+mn-lt"/>
              </a:rPr>
              <a:t>Run the project on </a:t>
            </a:r>
            <a:r>
              <a:rPr lang="en-IN" sz="2000" dirty="0" err="1">
                <a:latin typeface="+mn-lt"/>
              </a:rPr>
              <a:t>Jupyter</a:t>
            </a:r>
            <a:r>
              <a:rPr lang="en-IN" sz="2000" dirty="0">
                <a:latin typeface="+mn-lt"/>
              </a:rPr>
              <a:t> notebook.</a:t>
            </a:r>
          </a:p>
          <a:p>
            <a:r>
              <a:rPr lang="en-IN" sz="2000" dirty="0">
                <a:latin typeface="+mn-lt"/>
              </a:rPr>
              <a:t>Tune hyperparameters using grid search or cross-validation as needed.</a:t>
            </a:r>
          </a:p>
          <a:p>
            <a:r>
              <a:rPr lang="en-IN" sz="2000" dirty="0">
                <a:latin typeface="+mn-lt"/>
              </a:rPr>
              <a:t>Generate visualizations using matplotlib or seaborn libraries to validate results.</a:t>
            </a:r>
          </a:p>
          <a:p>
            <a:pPr marL="0" indent="0" algn="just">
              <a:buNone/>
            </a:pPr>
            <a:endParaRPr lang="en-US" sz="2000" dirty="0">
              <a:latin typeface="+mn-lt"/>
            </a:endParaRPr>
          </a:p>
        </p:txBody>
      </p:sp>
    </p:spTree>
    <p:extLst>
      <p:ext uri="{BB962C8B-B14F-4D97-AF65-F5344CB8AC3E}">
        <p14:creationId xmlns:p14="http://schemas.microsoft.com/office/powerpoint/2010/main" val="1309809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7BDBACE-1F35-325F-18B7-76B229F06543}"/>
            </a:ext>
          </a:extLst>
        </p:cNvPr>
        <p:cNvGrpSpPr/>
        <p:nvPr/>
      </p:nvGrpSpPr>
      <p:grpSpPr>
        <a:xfrm>
          <a:off x="0" y="0"/>
          <a:ext cx="0" cy="0"/>
          <a:chOff x="0" y="0"/>
          <a:chExt cx="0" cy="0"/>
        </a:xfrm>
      </p:grpSpPr>
      <p:pic>
        <p:nvPicPr>
          <p:cNvPr id="3" name="Picture 2" descr="Two business people communicating and sharing">
            <a:extLst>
              <a:ext uri="{FF2B5EF4-FFF2-40B4-BE49-F238E27FC236}">
                <a16:creationId xmlns:a16="http://schemas.microsoft.com/office/drawing/2014/main" id="{CE15442E-BAF9-63F6-7746-7B4C4680A42B}"/>
              </a:ext>
            </a:extLst>
          </p:cNvPr>
          <p:cNvPicPr>
            <a:picLocks noChangeAspect="1"/>
          </p:cNvPicPr>
          <p:nvPr/>
        </p:nvPicPr>
        <p:blipFill>
          <a:blip r:embed="rId3"/>
          <a:stretch>
            <a:fillRect/>
          </a:stretch>
        </p:blipFill>
        <p:spPr>
          <a:xfrm>
            <a:off x="0" y="0"/>
            <a:ext cx="12243582" cy="6858000"/>
          </a:xfrm>
          <a:prstGeom prst="rect">
            <a:avLst/>
          </a:prstGeom>
        </p:spPr>
      </p:pic>
      <p:sp>
        <p:nvSpPr>
          <p:cNvPr id="6" name="Slide Number Placeholder 5">
            <a:extLst>
              <a:ext uri="{FF2B5EF4-FFF2-40B4-BE49-F238E27FC236}">
                <a16:creationId xmlns:a16="http://schemas.microsoft.com/office/drawing/2014/main" id="{47B67A6B-ED02-EDD6-FE00-4613D6D37DA3}"/>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AF6E306C-6A2D-3F1A-B9B0-9AF0B41BEDF7}"/>
              </a:ext>
            </a:extLst>
          </p:cNvPr>
          <p:cNvSpPr txBox="1">
            <a:spLocks/>
          </p:cNvSpPr>
          <p:nvPr/>
        </p:nvSpPr>
        <p:spPr>
          <a:xfrm>
            <a:off x="768476" y="1586171"/>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IN" dirty="0">
                <a:solidFill>
                  <a:schemeClr val="bg1"/>
                </a:solidFill>
              </a:rPr>
            </a:br>
            <a:br>
              <a:rPr lang="en-IN" dirty="0">
                <a:solidFill>
                  <a:schemeClr val="bg1"/>
                </a:solidFill>
              </a:rPr>
            </a:br>
            <a:br>
              <a:rPr lang="en-IN" dirty="0">
                <a:solidFill>
                  <a:schemeClr val="bg1"/>
                </a:solidFill>
              </a:rPr>
            </a:br>
            <a:r>
              <a:rPr lang="en-IN" b="1" dirty="0">
                <a:solidFill>
                  <a:schemeClr val="bg1"/>
                </a:solidFill>
              </a:rPr>
              <a:t>Thank You</a:t>
            </a:r>
            <a:endParaRPr lang="en-IN" dirty="0">
              <a:solidFill>
                <a:schemeClr val="bg1"/>
              </a:solidFill>
            </a:endParaRPr>
          </a:p>
        </p:txBody>
      </p:sp>
    </p:spTree>
    <p:extLst>
      <p:ext uri="{BB962C8B-B14F-4D97-AF65-F5344CB8AC3E}">
        <p14:creationId xmlns:p14="http://schemas.microsoft.com/office/powerpoint/2010/main" val="278821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1CBD24D-93F0-9026-91D3-5F2F5DC5B7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4650AA-6F77-F204-0EA6-EE7846D759CB}"/>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9B79A7D8-A692-F7DE-A6F3-4817B2D9CCB0}"/>
              </a:ext>
            </a:extLst>
          </p:cNvPr>
          <p:cNvSpPr txBox="1">
            <a:spLocks/>
          </p:cNvSpPr>
          <p:nvPr/>
        </p:nvSpPr>
        <p:spPr>
          <a:xfrm>
            <a:off x="770011" y="1383694"/>
            <a:ext cx="10178226" cy="40906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mn-lt"/>
              </a:rPr>
              <a:t>Introduction</a:t>
            </a:r>
          </a:p>
          <a:p>
            <a:pPr>
              <a:lnSpc>
                <a:spcPct val="100000"/>
              </a:lnSpc>
              <a:spcBef>
                <a:spcPts val="1400"/>
              </a:spcBef>
            </a:pPr>
            <a:r>
              <a:rPr lang="en-US" sz="2000" dirty="0">
                <a:solidFill>
                  <a:schemeClr val="accent3">
                    <a:lumMod val="25000"/>
                  </a:schemeClr>
                </a:solidFill>
                <a:latin typeface="+mn-lt"/>
              </a:rPr>
              <a:t>Literature Review</a:t>
            </a:r>
          </a:p>
          <a:p>
            <a:pPr>
              <a:lnSpc>
                <a:spcPct val="100000"/>
              </a:lnSpc>
              <a:spcBef>
                <a:spcPts val="1400"/>
              </a:spcBef>
            </a:pPr>
            <a:r>
              <a:rPr lang="en-US" sz="2000" dirty="0">
                <a:solidFill>
                  <a:schemeClr val="accent3">
                    <a:lumMod val="25000"/>
                  </a:schemeClr>
                </a:solidFill>
                <a:latin typeface="+mn-lt"/>
              </a:rPr>
              <a:t>Problem Statement</a:t>
            </a:r>
          </a:p>
          <a:p>
            <a:pPr>
              <a:lnSpc>
                <a:spcPct val="100000"/>
              </a:lnSpc>
              <a:spcBef>
                <a:spcPts val="1400"/>
              </a:spcBef>
            </a:pPr>
            <a:r>
              <a:rPr lang="en-US" sz="2000" dirty="0">
                <a:solidFill>
                  <a:schemeClr val="accent3">
                    <a:lumMod val="25000"/>
                  </a:schemeClr>
                </a:solidFill>
                <a:latin typeface="+mn-lt"/>
              </a:rPr>
              <a:t>Data Collection and Pre-processing</a:t>
            </a:r>
          </a:p>
          <a:p>
            <a:pPr>
              <a:lnSpc>
                <a:spcPct val="100000"/>
              </a:lnSpc>
              <a:spcBef>
                <a:spcPts val="1400"/>
              </a:spcBef>
            </a:pPr>
            <a:r>
              <a:rPr lang="en-US" sz="2000" dirty="0">
                <a:solidFill>
                  <a:schemeClr val="accent3">
                    <a:lumMod val="25000"/>
                  </a:schemeClr>
                </a:solidFill>
                <a:latin typeface="+mn-lt"/>
              </a:rPr>
              <a:t>Methodologies</a:t>
            </a:r>
          </a:p>
          <a:p>
            <a:pPr>
              <a:lnSpc>
                <a:spcPct val="100000"/>
              </a:lnSpc>
              <a:spcBef>
                <a:spcPts val="1400"/>
              </a:spcBef>
            </a:pPr>
            <a:r>
              <a:rPr lang="en-US" sz="2000" dirty="0">
                <a:solidFill>
                  <a:schemeClr val="accent3">
                    <a:lumMod val="25000"/>
                  </a:schemeClr>
                </a:solidFill>
                <a:latin typeface="+mn-lt"/>
              </a:rPr>
              <a:t>Implementation</a:t>
            </a:r>
          </a:p>
          <a:p>
            <a:pPr>
              <a:lnSpc>
                <a:spcPct val="100000"/>
              </a:lnSpc>
              <a:spcBef>
                <a:spcPts val="1400"/>
              </a:spcBef>
            </a:pPr>
            <a:r>
              <a:rPr lang="en-US" sz="2000" dirty="0">
                <a:solidFill>
                  <a:schemeClr val="accent3">
                    <a:lumMod val="25000"/>
                  </a:schemeClr>
                </a:solidFill>
                <a:latin typeface="+mn-lt"/>
              </a:rPr>
              <a:t>Results</a:t>
            </a:r>
          </a:p>
          <a:p>
            <a:pPr>
              <a:lnSpc>
                <a:spcPct val="100000"/>
              </a:lnSpc>
              <a:spcBef>
                <a:spcPts val="1400"/>
              </a:spcBef>
            </a:pPr>
            <a:r>
              <a:rPr lang="en-US" sz="2000" dirty="0">
                <a:solidFill>
                  <a:schemeClr val="accent3">
                    <a:lumMod val="25000"/>
                  </a:schemeClr>
                </a:solidFill>
                <a:latin typeface="+mn-lt"/>
              </a:rPr>
              <a:t>Discussion</a:t>
            </a:r>
          </a:p>
          <a:p>
            <a:pPr>
              <a:lnSpc>
                <a:spcPct val="100000"/>
              </a:lnSpc>
              <a:spcBef>
                <a:spcPts val="1400"/>
              </a:spcBef>
            </a:pPr>
            <a:r>
              <a:rPr lang="en-US" sz="2000" dirty="0">
                <a:solidFill>
                  <a:schemeClr val="accent3">
                    <a:lumMod val="25000"/>
                  </a:schemeClr>
                </a:solidFill>
                <a:latin typeface="+mn-lt"/>
              </a:rPr>
              <a:t>Conclusion</a:t>
            </a:r>
          </a:p>
          <a:p>
            <a:pPr>
              <a:lnSpc>
                <a:spcPct val="100000"/>
              </a:lnSpc>
              <a:spcBef>
                <a:spcPts val="1400"/>
              </a:spcBef>
            </a:pPr>
            <a:r>
              <a:rPr lang="en-US" sz="2000" dirty="0">
                <a:solidFill>
                  <a:schemeClr val="accent3">
                    <a:lumMod val="25000"/>
                  </a:schemeClr>
                </a:solidFill>
                <a:latin typeface="+mn-lt"/>
              </a:rPr>
              <a:t>References</a:t>
            </a:r>
          </a:p>
          <a:p>
            <a:pPr>
              <a:lnSpc>
                <a:spcPct val="100000"/>
              </a:lnSpc>
              <a:spcBef>
                <a:spcPts val="1400"/>
              </a:spcBef>
            </a:pPr>
            <a:r>
              <a:rPr lang="en-US" sz="2000" dirty="0">
                <a:solidFill>
                  <a:schemeClr val="accent3">
                    <a:lumMod val="25000"/>
                  </a:schemeClr>
                </a:solidFill>
                <a:latin typeface="+mn-lt"/>
              </a:rPr>
              <a:t>Appendices</a:t>
            </a:r>
          </a:p>
        </p:txBody>
      </p:sp>
      <p:sp>
        <p:nvSpPr>
          <p:cNvPr id="19" name="Title 1">
            <a:extLst>
              <a:ext uri="{FF2B5EF4-FFF2-40B4-BE49-F238E27FC236}">
                <a16:creationId xmlns:a16="http://schemas.microsoft.com/office/drawing/2014/main" id="{35C22F58-CD9F-9559-182B-F6D7505F58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Outline</a:t>
            </a:r>
          </a:p>
        </p:txBody>
      </p:sp>
    </p:spTree>
    <p:extLst>
      <p:ext uri="{BB962C8B-B14F-4D97-AF65-F5344CB8AC3E}">
        <p14:creationId xmlns:p14="http://schemas.microsoft.com/office/powerpoint/2010/main" val="221187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alogue clock">
            <a:extLst>
              <a:ext uri="{FF2B5EF4-FFF2-40B4-BE49-F238E27FC236}">
                <a16:creationId xmlns:a16="http://schemas.microsoft.com/office/drawing/2014/main" id="{F2FB0F15-16B0-FA25-87E2-24867D3DE9D8}"/>
              </a:ext>
            </a:extLst>
          </p:cNvPr>
          <p:cNvPicPr>
            <a:picLocks noChangeAspect="1"/>
          </p:cNvPicPr>
          <p:nvPr/>
        </p:nvPicPr>
        <p:blipFill>
          <a:blip r:embed="rId2"/>
          <a:stretch>
            <a:fillRect/>
          </a:stretch>
        </p:blipFill>
        <p:spPr>
          <a:xfrm>
            <a:off x="0" y="0"/>
            <a:ext cx="12192000" cy="6896328"/>
          </a:xfrm>
          <a:prstGeom prst="rect">
            <a:avLst/>
          </a:prstGeom>
        </p:spPr>
      </p:pic>
      <p:sp>
        <p:nvSpPr>
          <p:cNvPr id="6" name="Title 1">
            <a:extLst>
              <a:ext uri="{FF2B5EF4-FFF2-40B4-BE49-F238E27FC236}">
                <a16:creationId xmlns:a16="http://schemas.microsoft.com/office/drawing/2014/main" id="{D618114F-B610-2641-C1E6-5B94C1F9E462}"/>
              </a:ext>
            </a:extLst>
          </p:cNvPr>
          <p:cNvSpPr>
            <a:spLocks noGrp="1"/>
          </p:cNvSpPr>
          <p:nvPr>
            <p:ph type="title"/>
          </p:nvPr>
        </p:nvSpPr>
        <p:spPr>
          <a:xfrm>
            <a:off x="768476" y="1586171"/>
            <a:ext cx="10515600" cy="2852737"/>
          </a:xfrm>
        </p:spPr>
        <p:txBody>
          <a:bodyPr/>
          <a:lstStyle/>
          <a:p>
            <a:br>
              <a:rPr lang="en-IN" dirty="0">
                <a:solidFill>
                  <a:schemeClr val="bg1"/>
                </a:solidFill>
              </a:rPr>
            </a:br>
            <a:br>
              <a:rPr lang="en-IN" dirty="0">
                <a:solidFill>
                  <a:schemeClr val="bg1"/>
                </a:solidFill>
              </a:rPr>
            </a:br>
            <a:br>
              <a:rPr lang="en-IN" dirty="0">
                <a:solidFill>
                  <a:schemeClr val="bg1"/>
                </a:solidFill>
              </a:rPr>
            </a:br>
            <a:r>
              <a:rPr lang="en-IN" sz="3200" dirty="0">
                <a:solidFill>
                  <a:schemeClr val="bg1"/>
                </a:solidFill>
              </a:rPr>
              <a:t>Section 1</a:t>
            </a:r>
            <a:br>
              <a:rPr lang="en-IN" dirty="0">
                <a:solidFill>
                  <a:schemeClr val="bg1"/>
                </a:solidFill>
              </a:rPr>
            </a:br>
            <a:r>
              <a:rPr lang="en-IN" b="1" dirty="0">
                <a:solidFill>
                  <a:schemeClr val="bg1"/>
                </a:solidFill>
              </a:rPr>
              <a:t>Introduction</a:t>
            </a:r>
            <a:endParaRPr lang="en-IN" dirty="0">
              <a:solidFill>
                <a:schemeClr val="bg1"/>
              </a:solidFill>
            </a:endParaRPr>
          </a:p>
        </p:txBody>
      </p:sp>
    </p:spTree>
    <p:extLst>
      <p:ext uri="{BB962C8B-B14F-4D97-AF65-F5344CB8AC3E}">
        <p14:creationId xmlns:p14="http://schemas.microsoft.com/office/powerpoint/2010/main" val="1372640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92430B0-A238-88D0-02C1-818C5A12D34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60E160-96AB-2E59-2BE6-5C406395FB8C}"/>
              </a:ext>
            </a:extLst>
          </p:cNvPr>
          <p:cNvSpPr>
            <a:spLocks noGrp="1"/>
          </p:cNvSpPr>
          <p:nvPr>
            <p:ph type="sldNum" sz="quarter" idx="12"/>
          </p:nvPr>
        </p:nvSpPr>
        <p:spPr/>
        <p:txBody>
          <a:bodyPr anchor="ctr">
            <a:normAutofit/>
          </a:bodyPr>
          <a:lstStyle/>
          <a:p>
            <a:fld id="{5075537C-CA84-1446-933C-8E9D027F9201}" type="slidenum">
              <a:rPr lang="en-US" smtClean="0"/>
              <a:pPr/>
              <a:t>5</a:t>
            </a:fld>
            <a:endParaRPr lang="en-US" dirty="0"/>
          </a:p>
        </p:txBody>
      </p:sp>
      <p:sp>
        <p:nvSpPr>
          <p:cNvPr id="10" name="Content Placeholder 2">
            <a:extLst>
              <a:ext uri="{FF2B5EF4-FFF2-40B4-BE49-F238E27FC236}">
                <a16:creationId xmlns:a16="http://schemas.microsoft.com/office/drawing/2014/main" id="{8114F14D-8B72-84F1-59BB-A279EDEFB7DB}"/>
              </a:ext>
            </a:extLst>
          </p:cNvPr>
          <p:cNvSpPr txBox="1">
            <a:spLocks/>
          </p:cNvSpPr>
          <p:nvPr/>
        </p:nvSpPr>
        <p:spPr>
          <a:xfrm>
            <a:off x="958697" y="1575303"/>
            <a:ext cx="10326914" cy="47440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latin typeface="+mn-lt"/>
              </a:rPr>
              <a:t>In today’s competitive financial sector, understanding customer behavior and predicting purchasing intent have become crucial for sustaining growth and improving customer engagement. Insurance companies face the challenge of identifying which potential customers are likely to purchase insurance products, enabling them to optimize marketing strategies, increase conversion rates, and reduce acquisition costs.</a:t>
            </a:r>
          </a:p>
          <a:p>
            <a:pPr algn="just"/>
            <a:r>
              <a:rPr lang="en-US" sz="2000" dirty="0">
                <a:solidFill>
                  <a:schemeClr val="tx1"/>
                </a:solidFill>
                <a:latin typeface="+mn-lt"/>
              </a:rPr>
              <a:t>This project focuses on developing a data-driven predictive model to forecast whether a customer will purchase insurance based on their age and estimated salary using AI-powered classification tool that can assist sales and marketing teams in targeting the right customers at the right time.</a:t>
            </a:r>
          </a:p>
          <a:p>
            <a:pPr algn="just"/>
            <a:r>
              <a:rPr lang="en-US" sz="2000" dirty="0">
                <a:solidFill>
                  <a:schemeClr val="tx1"/>
                </a:solidFill>
                <a:latin typeface="+mn-lt"/>
              </a:rPr>
              <a:t>Traditional manual approaches rely heavily on sales intuition or broad demographic assumptions, which may not capture subtle patterns in customer preferences.</a:t>
            </a:r>
          </a:p>
          <a:p>
            <a:pPr algn="just"/>
            <a:r>
              <a:rPr lang="en-US" sz="2000" dirty="0">
                <a:solidFill>
                  <a:schemeClr val="tx1"/>
                </a:solidFill>
                <a:latin typeface="+mn-lt"/>
              </a:rPr>
              <a:t>By applying AI techniques to historical customer data, this study aims to uncover patterns and relationships that can improve predictive accuracy. </a:t>
            </a:r>
          </a:p>
        </p:txBody>
      </p:sp>
      <p:sp>
        <p:nvSpPr>
          <p:cNvPr id="19" name="Title 1">
            <a:extLst>
              <a:ext uri="{FF2B5EF4-FFF2-40B4-BE49-F238E27FC236}">
                <a16:creationId xmlns:a16="http://schemas.microsoft.com/office/drawing/2014/main" id="{0E668C68-F04A-4585-D923-1F72CAFADF6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Introduction</a:t>
            </a:r>
          </a:p>
        </p:txBody>
      </p:sp>
    </p:spTree>
    <p:extLst>
      <p:ext uri="{BB962C8B-B14F-4D97-AF65-F5344CB8AC3E}">
        <p14:creationId xmlns:p14="http://schemas.microsoft.com/office/powerpoint/2010/main" val="2472288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BAE3F5C-157D-1E9E-C78E-803BAEB419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363D90-1206-DCD5-790B-92A2844F1B58}"/>
              </a:ext>
            </a:extLst>
          </p:cNvPr>
          <p:cNvSpPr>
            <a:spLocks noGrp="1"/>
          </p:cNvSpPr>
          <p:nvPr>
            <p:ph type="sldNum" sz="quarter" idx="12"/>
          </p:nvPr>
        </p:nvSpPr>
        <p:spPr/>
        <p:txBody>
          <a:bodyPr anchor="ctr">
            <a:normAutofit/>
          </a:bodyPr>
          <a:lstStyle/>
          <a:p>
            <a:fld id="{5075537C-CA84-1446-933C-8E9D027F9201}" type="slidenum">
              <a:rPr lang="en-US" smtClean="0"/>
              <a:pPr/>
              <a:t>6</a:t>
            </a:fld>
            <a:endParaRPr lang="en-US" dirty="0"/>
          </a:p>
        </p:txBody>
      </p:sp>
      <p:sp>
        <p:nvSpPr>
          <p:cNvPr id="10" name="Content Placeholder 2">
            <a:extLst>
              <a:ext uri="{FF2B5EF4-FFF2-40B4-BE49-F238E27FC236}">
                <a16:creationId xmlns:a16="http://schemas.microsoft.com/office/drawing/2014/main" id="{A69219D2-D8CB-5BFF-5C27-1ED330139918}"/>
              </a:ext>
            </a:extLst>
          </p:cNvPr>
          <p:cNvSpPr txBox="1">
            <a:spLocks/>
          </p:cNvSpPr>
          <p:nvPr/>
        </p:nvSpPr>
        <p:spPr>
          <a:xfrm>
            <a:off x="958697" y="1575303"/>
            <a:ext cx="10326914" cy="47440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latin typeface="+mn-lt"/>
              </a:rPr>
              <a:t>Recent studies have established the efficacy of ML algorithms in predicting customer insurance purchases. Researchers have successfully utilized models such as logistic regression, decision trees, random forests, and boosted ensemble methods to analyze customer demographics and behavior, improving lead targeting and conversion rates in both health and vehicle insurance segments. </a:t>
            </a:r>
          </a:p>
          <a:p>
            <a:pPr algn="just"/>
            <a:r>
              <a:rPr lang="en-US" sz="2000" dirty="0">
                <a:solidFill>
                  <a:schemeClr val="tx1"/>
                </a:solidFill>
                <a:latin typeface="+mn-lt"/>
              </a:rPr>
              <a:t>Data science-driven approaches now enable insurers to extract actionable insights from vast customer datasets, replacing ineffective manual segmentation and intuition-based strategies with predictive analytics. </a:t>
            </a:r>
          </a:p>
          <a:p>
            <a:pPr algn="just"/>
            <a:r>
              <a:rPr lang="en-US" sz="2000" dirty="0">
                <a:solidFill>
                  <a:schemeClr val="tx1"/>
                </a:solidFill>
                <a:latin typeface="+mn-lt"/>
              </a:rPr>
              <a:t>Multiple case studies demonstrate that integrating customer socio-economic data—such as age, salary, and previous purchase history—into predictive models allows not only for effective customer segmentation but also for dynamic tailoring of insurance products and promotions. </a:t>
            </a:r>
          </a:p>
          <a:p>
            <a:pPr algn="just"/>
            <a:r>
              <a:rPr lang="en-US" sz="2000" dirty="0">
                <a:solidFill>
                  <a:schemeClr val="tx1"/>
                </a:solidFill>
                <a:latin typeface="+mn-lt"/>
              </a:rPr>
              <a:t>Advanced AI methods are being implemented for real-time risk profiling, personalized product recommendations, and dynamic premium pricing, substantially improving the precision and efficiency of sales processes. </a:t>
            </a:r>
          </a:p>
        </p:txBody>
      </p:sp>
      <p:sp>
        <p:nvSpPr>
          <p:cNvPr id="19" name="Title 1">
            <a:extLst>
              <a:ext uri="{FF2B5EF4-FFF2-40B4-BE49-F238E27FC236}">
                <a16:creationId xmlns:a16="http://schemas.microsoft.com/office/drawing/2014/main" id="{6636A512-D199-7D54-0271-5C6FDC74CE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Literature Review</a:t>
            </a:r>
          </a:p>
        </p:txBody>
      </p:sp>
    </p:spTree>
    <p:extLst>
      <p:ext uri="{BB962C8B-B14F-4D97-AF65-F5344CB8AC3E}">
        <p14:creationId xmlns:p14="http://schemas.microsoft.com/office/powerpoint/2010/main" val="2150798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8B09BA1-C0D5-55A3-B352-DD1AA30182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463F5E-D277-69F6-1F63-EC01B3F0E590}"/>
              </a:ext>
            </a:extLst>
          </p:cNvPr>
          <p:cNvSpPr>
            <a:spLocks noGrp="1"/>
          </p:cNvSpPr>
          <p:nvPr>
            <p:ph type="sldNum" sz="quarter" idx="12"/>
          </p:nvPr>
        </p:nvSpPr>
        <p:spPr/>
        <p:txBody>
          <a:bodyPr anchor="ctr">
            <a:normAutofit/>
          </a:bodyPr>
          <a:lstStyle/>
          <a:p>
            <a:fld id="{5075537C-CA84-1446-933C-8E9D027F9201}" type="slidenum">
              <a:rPr lang="en-US" smtClean="0"/>
              <a:pPr/>
              <a:t>7</a:t>
            </a:fld>
            <a:endParaRPr lang="en-US" dirty="0"/>
          </a:p>
        </p:txBody>
      </p:sp>
      <p:sp>
        <p:nvSpPr>
          <p:cNvPr id="10" name="Content Placeholder 2">
            <a:extLst>
              <a:ext uri="{FF2B5EF4-FFF2-40B4-BE49-F238E27FC236}">
                <a16:creationId xmlns:a16="http://schemas.microsoft.com/office/drawing/2014/main" id="{08BE61C4-9BC9-5D86-C6DF-B649F4D5FEDF}"/>
              </a:ext>
            </a:extLst>
          </p:cNvPr>
          <p:cNvSpPr txBox="1">
            <a:spLocks/>
          </p:cNvSpPr>
          <p:nvPr/>
        </p:nvSpPr>
        <p:spPr>
          <a:xfrm>
            <a:off x="958697" y="1575303"/>
            <a:ext cx="10326914" cy="47440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000" dirty="0">
              <a:solidFill>
                <a:schemeClr val="tx1"/>
              </a:solidFill>
              <a:latin typeface="+mn-lt"/>
            </a:endParaRPr>
          </a:p>
        </p:txBody>
      </p:sp>
      <p:sp>
        <p:nvSpPr>
          <p:cNvPr id="19" name="Title 1">
            <a:extLst>
              <a:ext uri="{FF2B5EF4-FFF2-40B4-BE49-F238E27FC236}">
                <a16:creationId xmlns:a16="http://schemas.microsoft.com/office/drawing/2014/main" id="{DE603304-34EF-D104-8D5B-0377F7ECE9A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Literature Review</a:t>
            </a:r>
          </a:p>
        </p:txBody>
      </p:sp>
      <p:sp>
        <p:nvSpPr>
          <p:cNvPr id="2" name="Content Placeholder 8">
            <a:extLst>
              <a:ext uri="{FF2B5EF4-FFF2-40B4-BE49-F238E27FC236}">
                <a16:creationId xmlns:a16="http://schemas.microsoft.com/office/drawing/2014/main" id="{8971133B-98CB-B64F-9189-34F4AEC60E53}"/>
              </a:ext>
            </a:extLst>
          </p:cNvPr>
          <p:cNvSpPr txBox="1">
            <a:spLocks/>
          </p:cNvSpPr>
          <p:nvPr/>
        </p:nvSpPr>
        <p:spPr>
          <a:xfrm>
            <a:off x="770011" y="1498647"/>
            <a:ext cx="5157787" cy="5039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IN" sz="2000" b="1" dirty="0"/>
              <a:t>        Recent Advances:</a:t>
            </a:r>
            <a:endParaRPr lang="en-IN" sz="2000" dirty="0"/>
          </a:p>
          <a:p>
            <a:pPr algn="just"/>
            <a:r>
              <a:rPr lang="en-US" sz="2000" dirty="0"/>
              <a:t>AI-powered models analyze massive volumes of structured and unstructured data up to 100 times faster than traditional methods, enabling insurers to deliver instant quotes, real-time risk evaluation, and policy pricing reflective of the latest individual and environmental factors. </a:t>
            </a:r>
          </a:p>
          <a:p>
            <a:pPr algn="just"/>
            <a:r>
              <a:rPr lang="en-US" sz="2000" dirty="0"/>
              <a:t>GenAI and DL models open additional pathways for innovation, such as generating synthetic data(GAN) to enhance risk assessment and streamline underwriting for life and health insurance policies. </a:t>
            </a:r>
            <a:endParaRPr lang="en-IN" sz="2000" dirty="0"/>
          </a:p>
        </p:txBody>
      </p:sp>
      <p:sp>
        <p:nvSpPr>
          <p:cNvPr id="3" name="Content Placeholder 10">
            <a:extLst>
              <a:ext uri="{FF2B5EF4-FFF2-40B4-BE49-F238E27FC236}">
                <a16:creationId xmlns:a16="http://schemas.microsoft.com/office/drawing/2014/main" id="{912DAF6A-5477-C213-D9FD-E9E35D3E60BF}"/>
              </a:ext>
            </a:extLst>
          </p:cNvPr>
          <p:cNvSpPr txBox="1">
            <a:spLocks/>
          </p:cNvSpPr>
          <p:nvPr/>
        </p:nvSpPr>
        <p:spPr>
          <a:xfrm>
            <a:off x="6102423" y="1498647"/>
            <a:ext cx="5183188" cy="5039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Font typeface="Arial" panose="020B0604020202020204" pitchFamily="34" charset="0"/>
              <a:buNone/>
            </a:pPr>
            <a:r>
              <a:rPr lang="en-IN" sz="2000" b="1" dirty="0"/>
              <a:t>Challenges:</a:t>
            </a:r>
            <a:endParaRPr lang="en-IN" sz="2000" dirty="0"/>
          </a:p>
          <a:p>
            <a:pPr algn="just"/>
            <a:r>
              <a:rPr lang="en-US" sz="2000" b="1" dirty="0"/>
              <a:t>Data Quality and Bias</a:t>
            </a:r>
            <a:r>
              <a:rPr lang="en-US" sz="2000" dirty="0"/>
              <a:t>: Predictive accuracy hinges on high-quality, representative data. </a:t>
            </a:r>
          </a:p>
          <a:p>
            <a:pPr algn="just"/>
            <a:r>
              <a:rPr lang="en-US" sz="2000" b="1" dirty="0"/>
              <a:t>Explainability and Transparency</a:t>
            </a:r>
            <a:r>
              <a:rPr lang="en-US" sz="2000" dirty="0"/>
              <a:t>: Many AI models makes their decisions hard to interpret for regulators and end-users. </a:t>
            </a:r>
          </a:p>
          <a:p>
            <a:pPr algn="just"/>
            <a:r>
              <a:rPr lang="en-US" sz="2000" b="1" dirty="0"/>
              <a:t>Integration with Legacy Systems</a:t>
            </a:r>
            <a:r>
              <a:rPr lang="en-US" sz="2000" dirty="0"/>
              <a:t>: Many insurers depend on outdated IT infrastructure that cannot efficiently process modern AI workloads.</a:t>
            </a:r>
          </a:p>
          <a:p>
            <a:pPr algn="just"/>
            <a:r>
              <a:rPr lang="en-US" sz="2000" b="1" dirty="0"/>
              <a:t>Regulatory and Ethical Issues</a:t>
            </a:r>
            <a:r>
              <a:rPr lang="en-US" sz="2000" dirty="0"/>
              <a:t>: Evolving regulations require demonstrable fairness, robustness, auditability, and the safeguarding of customer data privacy and consent.</a:t>
            </a:r>
          </a:p>
        </p:txBody>
      </p:sp>
    </p:spTree>
    <p:extLst>
      <p:ext uri="{BB962C8B-B14F-4D97-AF65-F5344CB8AC3E}">
        <p14:creationId xmlns:p14="http://schemas.microsoft.com/office/powerpoint/2010/main" val="413190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1D8AE71-1F95-1538-3710-77459A065E9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F62F4-4244-EFCE-5477-0EAF519DFF9F}"/>
              </a:ext>
            </a:extLst>
          </p:cNvPr>
          <p:cNvSpPr>
            <a:spLocks noGrp="1"/>
          </p:cNvSpPr>
          <p:nvPr>
            <p:ph type="sldNum" sz="quarter" idx="12"/>
          </p:nvPr>
        </p:nvSpPr>
        <p:spPr/>
        <p:txBody>
          <a:bodyPr anchor="ctr">
            <a:normAutofit/>
          </a:bodyPr>
          <a:lstStyle/>
          <a:p>
            <a:fld id="{5075537C-CA84-1446-933C-8E9D027F9201}" type="slidenum">
              <a:rPr lang="en-US" smtClean="0"/>
              <a:pPr/>
              <a:t>8</a:t>
            </a:fld>
            <a:endParaRPr lang="en-US" dirty="0"/>
          </a:p>
        </p:txBody>
      </p:sp>
      <p:sp>
        <p:nvSpPr>
          <p:cNvPr id="10" name="Content Placeholder 2">
            <a:extLst>
              <a:ext uri="{FF2B5EF4-FFF2-40B4-BE49-F238E27FC236}">
                <a16:creationId xmlns:a16="http://schemas.microsoft.com/office/drawing/2014/main" id="{3AA19852-317E-DE5C-35C5-AA15F6790206}"/>
              </a:ext>
            </a:extLst>
          </p:cNvPr>
          <p:cNvSpPr txBox="1">
            <a:spLocks/>
          </p:cNvSpPr>
          <p:nvPr/>
        </p:nvSpPr>
        <p:spPr>
          <a:xfrm>
            <a:off x="958697" y="1575303"/>
            <a:ext cx="10326914" cy="47440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latin typeface="+mn-lt"/>
              </a:rPr>
              <a:t>The problem tackled in this project is the lack of a reliable, automated method to predict whether a prospective customer will purchase insurance, based on readily available demographic data such as age and estimated salary.</a:t>
            </a:r>
          </a:p>
          <a:p>
            <a:pPr algn="just"/>
            <a:r>
              <a:rPr lang="en-US" sz="2000" dirty="0">
                <a:solidFill>
                  <a:schemeClr val="tx1"/>
                </a:solidFill>
                <a:latin typeface="+mn-lt"/>
              </a:rPr>
              <a:t>The project assumes access to historical customer data including age and estimated salary but does not incorporate more complex customer behaviors or external factors like claim history, making the scope focused on initial purchase prediction rather than full customer lifecycle analysis. </a:t>
            </a:r>
          </a:p>
          <a:p>
            <a:pPr algn="just"/>
            <a:r>
              <a:rPr lang="en-US" sz="2000" dirty="0">
                <a:solidFill>
                  <a:schemeClr val="tx1"/>
                </a:solidFill>
                <a:latin typeface="+mn-lt"/>
              </a:rPr>
              <a:t>Limitations include potential data quality issues, such as missing or biased data, and the challenge that predictive models may not fully capture complex underlying customer decision dynamics.</a:t>
            </a:r>
          </a:p>
          <a:p>
            <a:pPr algn="just"/>
            <a:r>
              <a:rPr lang="en-US" sz="2000" dirty="0">
                <a:solidFill>
                  <a:schemeClr val="tx1"/>
                </a:solidFill>
                <a:latin typeface="+mn-lt"/>
              </a:rPr>
              <a:t>By addressing this problem through ML classification methods, the project aims to develop an accurate, data-driven predictive tool to support targeted marketing and improve sales efficiency within an insurance business context.</a:t>
            </a:r>
          </a:p>
        </p:txBody>
      </p:sp>
      <p:sp>
        <p:nvSpPr>
          <p:cNvPr id="19" name="Title 1">
            <a:extLst>
              <a:ext uri="{FF2B5EF4-FFF2-40B4-BE49-F238E27FC236}">
                <a16:creationId xmlns:a16="http://schemas.microsoft.com/office/drawing/2014/main" id="{E90C540E-2473-4EFA-7ABE-D8414B31C43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Problem Statement</a:t>
            </a:r>
          </a:p>
        </p:txBody>
      </p:sp>
    </p:spTree>
    <p:extLst>
      <p:ext uri="{BB962C8B-B14F-4D97-AF65-F5344CB8AC3E}">
        <p14:creationId xmlns:p14="http://schemas.microsoft.com/office/powerpoint/2010/main" val="774735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03277"/>
            <a:ext cx="4640263" cy="4225925"/>
          </a:xfrm>
          <a:prstGeom prst="rect">
            <a:avLst/>
          </a:prstGeom>
        </p:spPr>
        <p:txBody>
          <a:bodyPr vert="horz" lIns="91440" tIns="45720" rIns="91440" bIns="45720" rtlCol="0" anchor="t">
            <a:noAutofit/>
          </a:bodyPr>
          <a:lstStyle/>
          <a:p>
            <a:pPr algn="just"/>
            <a:r>
              <a:rPr lang="en-US" sz="2000" dirty="0"/>
              <a:t>I had used the dataset which was provided by </a:t>
            </a:r>
            <a:r>
              <a:rPr lang="en-US" sz="2000" b="1" dirty="0" err="1"/>
              <a:t>Intrnforte</a:t>
            </a:r>
            <a:r>
              <a:rPr lang="en-US" sz="2000" b="1" dirty="0"/>
              <a:t> </a:t>
            </a:r>
            <a:r>
              <a:rPr lang="en-US" sz="2000" dirty="0"/>
              <a:t>while pursuing the internship </a:t>
            </a:r>
          </a:p>
          <a:p>
            <a:pPr algn="just"/>
            <a:r>
              <a:rPr lang="en-US" sz="2000" dirty="0"/>
              <a:t>The data used for this project typically involves customer demographic and socio-economic information, such as Age, Estimated Salary and their Purchases (0 for Not Purchased and 1 for Purchased) which are commonly collected by insurance companies through various methods. </a:t>
            </a:r>
          </a:p>
          <a:p>
            <a:pPr algn="just"/>
            <a:r>
              <a:rPr lang="en-US" sz="2000" dirty="0"/>
              <a:t>Dataset </a:t>
            </a:r>
            <a:r>
              <a:rPr lang="en-US" sz="2000" dirty="0" err="1"/>
              <a:t>here:</a:t>
            </a:r>
            <a:r>
              <a:rPr lang="en-US" sz="2000" dirty="0" err="1">
                <a:hlinkClick r:id="rId3"/>
              </a:rPr>
              <a:t>Social_Network_Ads.csv</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Data Collection and Pre-processing</a:t>
            </a:r>
          </a:p>
        </p:txBody>
      </p:sp>
      <p:pic>
        <p:nvPicPr>
          <p:cNvPr id="7" name="Picture 6">
            <a:extLst>
              <a:ext uri="{FF2B5EF4-FFF2-40B4-BE49-F238E27FC236}">
                <a16:creationId xmlns:a16="http://schemas.microsoft.com/office/drawing/2014/main" id="{355E475F-3CF3-8D6B-6E8A-2CF084DD92DE}"/>
              </a:ext>
            </a:extLst>
          </p:cNvPr>
          <p:cNvPicPr>
            <a:picLocks noChangeAspect="1"/>
          </p:cNvPicPr>
          <p:nvPr/>
        </p:nvPicPr>
        <p:blipFill>
          <a:blip r:embed="rId4"/>
          <a:stretch>
            <a:fillRect/>
          </a:stretch>
        </p:blipFill>
        <p:spPr>
          <a:xfrm>
            <a:off x="5872748" y="1603277"/>
            <a:ext cx="5461000"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403</TotalTime>
  <Words>2955</Words>
  <Application>Microsoft Office PowerPoint</Application>
  <PresentationFormat>Widescreen</PresentationFormat>
  <Paragraphs>232</Paragraphs>
  <Slides>27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SF Pro</vt:lpstr>
      <vt:lpstr>Abadi</vt:lpstr>
      <vt:lpstr>Arial</vt:lpstr>
      <vt:lpstr>Calibri</vt:lpstr>
      <vt:lpstr>IBM Plex Mono SemiBold</vt:lpstr>
      <vt:lpstr>Custom Design</vt:lpstr>
      <vt:lpstr>PowerPoint Presentation</vt:lpstr>
      <vt:lpstr>PowerPoint Presentation</vt:lpstr>
      <vt:lpstr>PowerPoint Presentation</vt:lpstr>
      <vt:lpstr>   Section 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(Applications)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VISHAL SV</cp:lastModifiedBy>
  <cp:revision>200</cp:revision>
  <dcterms:created xsi:type="dcterms:W3CDTF">2021-04-29T18:58:34Z</dcterms:created>
  <dcterms:modified xsi:type="dcterms:W3CDTF">2025-10-01T12:52:37Z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